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SZWFY6GJ79VQ05HG9GR8QL0D7ZQMOXPR9U0XOJEDXF88TFWT6MBRICJUFS6HPFIRBFM65OLHZIXD8HEJQJFTDF8Q8RLMWMLBBJOOYHB3554F7A566AC03055432F8691D7CE08E5" Type="http://schemas.microsoft.com/office/2006/relationships/officeDocumentExtended" Target="docProps/app.xml"/><Relationship Id="rId3" Type="http://schemas.openxmlformats.org/officeDocument/2006/relationships/extended-properties" Target="docProps/app.xml"/><Relationship Id="DPWMG6BV79VQ06HGRGR8DLJZ7ZD0OAGR9U06XJD7XFMRTGLTN0BR0CJUFYRHP86RXSM65OL9ZIAD8IEJQSFTIF8O89CMWI5B8OOORHB35129819B03FA201E289E5EEDB5F35738" Type="http://schemas.microsoft.com/office/2006/relationships/officeDocumentMain" Target="docProps/core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10206479" r:id="rId2"/>
    <p:sldId id="14999188" r:id="rId3"/>
    <p:sldId id="14999189" r:id="rId4"/>
    <p:sldId id="14997786" r:id="rId5"/>
    <p:sldId id="14997787" r:id="rId6"/>
    <p:sldId id="14999186" r:id="rId7"/>
    <p:sldId id="14999190" r:id="rId8"/>
    <p:sldId id="14997779" r:id="rId9"/>
    <p:sldId id="14997780" r:id="rId10"/>
    <p:sldId id="14997775" r:id="rId11"/>
    <p:sldId id="14997781" r:id="rId12"/>
    <p:sldId id="14997782" r:id="rId13"/>
    <p:sldId id="14997783" r:id="rId14"/>
    <p:sldId id="14997784" r:id="rId15"/>
    <p:sldId id="14997788" r:id="rId16"/>
    <p:sldId id="10206481" r:id="rId17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556" userDrawn="1">
          <p15:clr>
            <a:srgbClr val="A4A3A4"/>
          </p15:clr>
        </p15:guide>
        <p15:guide id="2" pos="81" userDrawn="1">
          <p15:clr>
            <a:srgbClr val="A4A3A4"/>
          </p15:clr>
        </p15:guide>
        <p15:guide id="3" pos="7608" userDrawn="1">
          <p15:clr>
            <a:srgbClr val="A4A3A4"/>
          </p15:clr>
        </p15:guide>
        <p15:guide id="4" orient="horz" pos="590" userDrawn="1">
          <p15:clr>
            <a:srgbClr val="A4A3A4"/>
          </p15:clr>
        </p15:guide>
        <p15:guide id="5" orient="horz" pos="362" userDrawn="1">
          <p15:clr>
            <a:srgbClr val="A4A3A4"/>
          </p15:clr>
        </p15:guide>
        <p15:guide id="6" orient="horz" pos="9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邓 盘柱" initials="邓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96A5"/>
    <a:srgbClr val="EEEEEE"/>
    <a:srgbClr val="F2F2F2"/>
    <a:srgbClr val="8AC8C8"/>
    <a:srgbClr val="5781A7"/>
    <a:srgbClr val="132342"/>
    <a:srgbClr val="000000"/>
    <a:srgbClr val="004148"/>
    <a:srgbClr val="CCD3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79" autoAdjust="0"/>
    <p:restoredTop sz="93963" autoAdjust="0"/>
  </p:normalViewPr>
  <p:slideViewPr>
    <p:cSldViewPr snapToGrid="0" showGuides="1">
      <p:cViewPr varScale="1">
        <p:scale>
          <a:sx n="78" d="100"/>
          <a:sy n="78" d="100"/>
        </p:scale>
        <p:origin x="192" y="64"/>
      </p:cViewPr>
      <p:guideLst>
        <p:guide pos="2556"/>
        <p:guide pos="81"/>
        <p:guide pos="7608"/>
        <p:guide orient="horz" pos="590"/>
        <p:guide orient="horz" pos="362"/>
        <p:guide orient="horz" pos="948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3115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2023/12/28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3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C7409-35AF-41EC-8840-8A972042C609}" type="datetimeFigureOut">
              <a:rPr lang="zh-CN" altLang="en-US" smtClean="0"/>
              <a:t>2023/12/28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A8DD50-675F-471D-A90A-FD845FB4F0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0943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4001" y="216000"/>
            <a:ext cx="9135920" cy="720000"/>
          </a:xfrm>
          <a:prstGeom prst="rect">
            <a:avLst/>
          </a:prstGeom>
        </p:spPr>
        <p:txBody>
          <a:bodyPr vert="horz" lIns="0" tIns="72000" rIns="0" bIns="0" rtlCol="0" anchor="t" anchorCtr="0">
            <a:noAutofit/>
          </a:bodyPr>
          <a:lstStyle>
            <a:lvl1pPr algn="l" defTabSz="6096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None/>
              <a:defRPr sz="2200" b="1" kern="1000" spc="300" baseline="0">
                <a:solidFill>
                  <a:srgbClr val="13234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白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18348" y="338541"/>
            <a:ext cx="697929" cy="243141"/>
          </a:xfrm>
          <a:prstGeom prst="rect">
            <a:avLst/>
          </a:prstGeom>
        </p:spPr>
      </p:pic>
      <p:cxnSp>
        <p:nvCxnSpPr>
          <p:cNvPr id="5" name="直接连接符 4"/>
          <p:cNvCxnSpPr/>
          <p:nvPr userDrawn="1"/>
        </p:nvCxnSpPr>
        <p:spPr>
          <a:xfrm>
            <a:off x="335360" y="720798"/>
            <a:ext cx="2196000" cy="0"/>
          </a:xfrm>
          <a:prstGeom prst="line">
            <a:avLst/>
          </a:prstGeom>
          <a:noFill/>
          <a:ln w="9525" cap="flat" cmpd="sng" algn="ctr">
            <a:solidFill>
              <a:srgbClr val="0094A7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9" name="直接连接符 8"/>
          <p:cNvCxnSpPr/>
          <p:nvPr userDrawn="1"/>
        </p:nvCxnSpPr>
        <p:spPr>
          <a:xfrm>
            <a:off x="2590413" y="720798"/>
            <a:ext cx="1260000" cy="0"/>
          </a:xfrm>
          <a:prstGeom prst="line">
            <a:avLst/>
          </a:prstGeom>
          <a:noFill/>
          <a:ln w="9525" cap="flat" cmpd="sng" algn="ctr">
            <a:solidFill>
              <a:srgbClr val="FFD297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10" name="直接连接符 9"/>
          <p:cNvCxnSpPr/>
          <p:nvPr userDrawn="1"/>
        </p:nvCxnSpPr>
        <p:spPr>
          <a:xfrm>
            <a:off x="3908612" y="720798"/>
            <a:ext cx="7892865" cy="0"/>
          </a:xfrm>
          <a:prstGeom prst="line">
            <a:avLst/>
          </a:prstGeom>
          <a:noFill/>
          <a:ln w="9525" cap="flat" cmpd="sng" algn="ctr">
            <a:solidFill>
              <a:srgbClr val="0094A7"/>
            </a:solidFill>
            <a:prstDash val="solid"/>
            <a:miter lim="800000"/>
            <a:tailEnd type="none"/>
          </a:ln>
          <a:effectLst/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9"/>
            <a:ext cx="12192000" cy="685644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111313">
              <a:alpha val="64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1"/>
          <p:cNvSpPr>
            <a:spLocks noGrp="1"/>
          </p:cNvSpPr>
          <p:nvPr>
            <p:ph type="sldNum" sz="quarter" idx="11"/>
          </p:nvPr>
        </p:nvSpPr>
        <p:spPr/>
        <p:txBody>
          <a:bodyPr wrap="square" numCol="1" anchorCtr="0" compatLnSpc="1"/>
          <a:lstStyle>
            <a:lvl1pPr>
              <a:defRPr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/>
          <a:stretch>
            <a:fillRect/>
          </a:stretch>
        </p:blipFill>
        <p:spPr>
          <a:xfrm rot="5400000">
            <a:off x="5859002" y="538179"/>
            <a:ext cx="474000" cy="121920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8673" y="249671"/>
            <a:ext cx="8749145" cy="567747"/>
          </a:xfrm>
          <a:prstGeom prst="rect">
            <a:avLst/>
          </a:prstGeom>
        </p:spPr>
        <p:txBody>
          <a:bodyPr anchor="ctr"/>
          <a:lstStyle>
            <a:lvl1pPr>
              <a:defRPr sz="2200" b="1" spc="3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/>
          <a:stretch>
            <a:fillRect/>
          </a:stretch>
        </p:blipFill>
        <p:spPr>
          <a:xfrm rot="5400000">
            <a:off x="5859002" y="538179"/>
            <a:ext cx="474000" cy="1219200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91610" y="338541"/>
            <a:ext cx="746848" cy="262187"/>
          </a:xfrm>
          <a:prstGeom prst="rect">
            <a:avLst/>
          </a:prstGeom>
        </p:spPr>
      </p:pic>
      <p:cxnSp>
        <p:nvCxnSpPr>
          <p:cNvPr id="5" name="直接连接符 4"/>
          <p:cNvCxnSpPr/>
          <p:nvPr userDrawn="1"/>
        </p:nvCxnSpPr>
        <p:spPr>
          <a:xfrm>
            <a:off x="335360" y="720798"/>
            <a:ext cx="2196000" cy="0"/>
          </a:xfrm>
          <a:prstGeom prst="line">
            <a:avLst/>
          </a:prstGeom>
          <a:noFill/>
          <a:ln w="9525" cap="flat" cmpd="sng" algn="ctr">
            <a:solidFill>
              <a:srgbClr val="0094A7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6" name="直接连接符 5"/>
          <p:cNvCxnSpPr/>
          <p:nvPr userDrawn="1"/>
        </p:nvCxnSpPr>
        <p:spPr>
          <a:xfrm>
            <a:off x="2590413" y="720798"/>
            <a:ext cx="1260000" cy="0"/>
          </a:xfrm>
          <a:prstGeom prst="line">
            <a:avLst/>
          </a:prstGeom>
          <a:noFill/>
          <a:ln w="9525" cap="flat" cmpd="sng" algn="ctr">
            <a:solidFill>
              <a:srgbClr val="FFD297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10" name="直接连接符 9"/>
          <p:cNvCxnSpPr/>
          <p:nvPr userDrawn="1"/>
        </p:nvCxnSpPr>
        <p:spPr>
          <a:xfrm>
            <a:off x="3908612" y="720798"/>
            <a:ext cx="7892865" cy="0"/>
          </a:xfrm>
          <a:prstGeom prst="line">
            <a:avLst/>
          </a:prstGeom>
          <a:noFill/>
          <a:ln w="9525" cap="flat" cmpd="sng" algn="ctr">
            <a:solidFill>
              <a:srgbClr val="0094A7"/>
            </a:solidFill>
            <a:prstDash val="solid"/>
            <a:miter lim="800000"/>
            <a:tailEnd type="none"/>
          </a:ln>
          <a:effectLst/>
        </p:spPr>
      </p:cxnSp>
      <p:sp>
        <p:nvSpPr>
          <p:cNvPr id="11" name="Text Placeholder 9"/>
          <p:cNvSpPr txBox="1"/>
          <p:nvPr userDrawn="1"/>
        </p:nvSpPr>
        <p:spPr>
          <a:xfrm>
            <a:off x="9640654" y="6384000"/>
            <a:ext cx="2183608" cy="47400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6096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kern="1600" spc="-67" baseline="0">
                <a:solidFill>
                  <a:srgbClr val="595A59"/>
                </a:solidFill>
                <a:latin typeface="Fedra Sans Std Light"/>
                <a:ea typeface="方正兰亭细黑_GBK" panose="02000000000000000000" charset="-122"/>
                <a:cs typeface="+mn-cs"/>
              </a:defRPr>
            </a:lvl1pPr>
            <a:lvl2pPr marL="0" indent="-240030" algn="l" defTabSz="6096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600" spc="-67" baseline="0">
                <a:solidFill>
                  <a:schemeClr val="tx1"/>
                </a:solidFill>
                <a:latin typeface="Fedra Sans Std Light"/>
                <a:ea typeface="方正兰亭细黑_GBK" panose="02000000000000000000" charset="-122"/>
                <a:cs typeface="+mn-cs"/>
              </a:defRPr>
            </a:lvl2pPr>
            <a:lvl3pPr marL="671830" indent="-288290" algn="l" defTabSz="6096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Lucida Grande"/>
              <a:buChar char="-"/>
              <a:defRPr sz="1600" kern="1600" spc="-67" baseline="0">
                <a:solidFill>
                  <a:schemeClr val="tx1"/>
                </a:solidFill>
                <a:latin typeface="Fedra Sans Std Light"/>
                <a:ea typeface="方正兰亭细黑_GBK" panose="02000000000000000000" charset="-122"/>
                <a:cs typeface="+mn-cs"/>
              </a:defRPr>
            </a:lvl3pPr>
            <a:lvl4pPr marL="1007745" indent="-288290" algn="l" defTabSz="609600" rtl="0" eaLnBrk="1" latinLnBrk="0" hangingPunct="1">
              <a:lnSpc>
                <a:spcPts val="2665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865" kern="1000" spc="0" baseline="0">
                <a:solidFill>
                  <a:schemeClr val="tx2"/>
                </a:solidFill>
                <a:latin typeface="Fedra Sans Std Book"/>
                <a:ea typeface="+mn-ea"/>
                <a:cs typeface="+mn-cs"/>
              </a:defRPr>
            </a:lvl4pPr>
            <a:lvl5pPr marL="1440180" indent="-240030" algn="l" defTabSz="609600" rtl="0" eaLnBrk="1" latinLnBrk="0" hangingPunct="1">
              <a:lnSpc>
                <a:spcPts val="2665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»"/>
              <a:defRPr sz="1865" kern="1200" baseline="0">
                <a:solidFill>
                  <a:schemeClr val="tx2"/>
                </a:solidFill>
                <a:latin typeface="Fedra Sans Std Book"/>
                <a:ea typeface="+mn-ea"/>
                <a:cs typeface="+mn-cs"/>
              </a:defRPr>
            </a:lvl5pPr>
            <a:lvl6pPr marL="3352800" indent="-304800" algn="l" defTabSz="6096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6096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365" indent="-304800" algn="l" defTabSz="6096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965" indent="-304800" algn="l" defTabSz="6096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CCC8DAA-2F78-074F-9658-BB752DA51627}" type="slidenum">
              <a:rPr lang="en-US" sz="800" spc="51" smtClean="0">
                <a:solidFill>
                  <a:prstClr val="black"/>
                </a:solidFill>
                <a:latin typeface="Arial" panose="020B0604020202020204" pitchFamily="34" charset="0"/>
              </a:rPr>
              <a:t>‹#›</a:t>
            </a:fld>
            <a:r>
              <a:rPr lang="en-US" sz="800" spc="51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9"/>
            <a:ext cx="12192000" cy="685644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717" y="0"/>
            <a:ext cx="12192717" cy="6858000"/>
          </a:xfrm>
          <a:prstGeom prst="rect">
            <a:avLst/>
          </a:prstGeom>
          <a:solidFill>
            <a:schemeClr val="tx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文本占位符 1">
            <a:extLst>
              <a:ext uri="{FF2B5EF4-FFF2-40B4-BE49-F238E27FC236}">
                <a16:creationId xmlns:a16="http://schemas.microsoft.com/office/drawing/2014/main" id="{13F30FD8-E159-42CD-B6F2-2BE0B6C12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" y="1981200"/>
            <a:ext cx="11480800" cy="192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48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省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市建店申请报告</a:t>
            </a:r>
          </a:p>
        </p:txBody>
      </p:sp>
      <p:sp>
        <p:nvSpPr>
          <p:cNvPr id="11" name="文本占位符 2">
            <a:extLst>
              <a:ext uri="{FF2B5EF4-FFF2-40B4-BE49-F238E27FC236}">
                <a16:creationId xmlns:a16="http://schemas.microsoft.com/office/drawing/2014/main" id="{504631D3-F369-4BE9-9C47-D6643AACCDB2}"/>
              </a:ext>
            </a:extLst>
          </p:cNvPr>
          <p:cNvSpPr txBox="1">
            <a:spLocks/>
          </p:cNvSpPr>
          <p:nvPr/>
        </p:nvSpPr>
        <p:spPr bwMode="auto">
          <a:xfrm>
            <a:off x="6600825" y="4724400"/>
            <a:ext cx="6786563" cy="7747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0" indent="0" algn="ctr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l" eaLnBrk="1" fontAlgn="ctr" hangingPunct="1">
              <a:lnSpc>
                <a:spcPct val="9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charset="-122"/>
              </a:rPr>
              <a:t>申请单位：</a:t>
            </a:r>
            <a:r>
              <a:rPr lang="en-US" altLang="zh-CN" sz="20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charset="-122"/>
              </a:rPr>
              <a:t>XXXX</a:t>
            </a:r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504631D3-F369-4BE9-9C47-D6643AACCDB2}"/>
              </a:ext>
            </a:extLst>
          </p:cNvPr>
          <p:cNvSpPr txBox="1">
            <a:spLocks/>
          </p:cNvSpPr>
          <p:nvPr/>
        </p:nvSpPr>
        <p:spPr bwMode="auto">
          <a:xfrm>
            <a:off x="6600825" y="5111750"/>
            <a:ext cx="4912302" cy="47855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0" indent="0" algn="ctr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l" eaLnBrk="1" fontAlgn="ctr" hangingPunct="1">
              <a:lnSpc>
                <a:spcPct val="9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charset="-122"/>
              </a:rPr>
              <a:t>申请类型：品牌中心</a:t>
            </a:r>
            <a:r>
              <a:rPr lang="en-US" altLang="zh-CN" sz="20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charset="-122"/>
              </a:rPr>
              <a:t>/</a:t>
            </a:r>
            <a:r>
              <a:rPr lang="zh-CN" altLang="en-US" sz="20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charset="-122"/>
              </a:rPr>
              <a:t>体验中心</a:t>
            </a:r>
            <a:r>
              <a:rPr lang="en-US" altLang="zh-CN" sz="20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charset="-122"/>
              </a:rPr>
              <a:t>/</a:t>
            </a:r>
            <a:r>
              <a:rPr lang="zh-CN" altLang="en-US" sz="20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charset="-122"/>
              </a:rPr>
              <a:t>体验空间</a:t>
            </a:r>
            <a:endParaRPr lang="en-US" altLang="zh-CN" sz="2000" dirty="0">
              <a:solidFill>
                <a:schemeClr val="bg1"/>
              </a:solidFill>
              <a:latin typeface="+mn-ea"/>
              <a:ea typeface="+mn-ea"/>
              <a:sym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5">
            <a:extLst>
              <a:ext uri="{FF2B5EF4-FFF2-40B4-BE49-F238E27FC236}">
                <a16:creationId xmlns:a16="http://schemas.microsoft.com/office/drawing/2014/main" id="{41F9FEBE-D2DD-498E-BC83-AB3AD988FB6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40700652"/>
              </p:ext>
            </p:extLst>
          </p:nvPr>
        </p:nvGraphicFramePr>
        <p:xfrm>
          <a:off x="609374" y="1259184"/>
          <a:ext cx="10872755" cy="3187311"/>
        </p:xfrm>
        <a:graphic>
          <a:graphicData uri="http://schemas.openxmlformats.org/drawingml/2006/table">
            <a:tbl>
              <a:tblPr/>
              <a:tblGrid>
                <a:gridCol w="1199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7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5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9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65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4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30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162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15355"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申请公司</a:t>
                      </a:r>
                    </a:p>
                  </a:txBody>
                  <a:tcPr marL="91435" marR="91435" marT="45711" marB="4571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申请单位</a:t>
                      </a:r>
                    </a:p>
                  </a:txBody>
                  <a:tcPr marL="91435" marR="91435" marT="45711" marB="4571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kumimoji="0" lang="zh-CN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注册时间</a:t>
                      </a:r>
                    </a:p>
                  </a:txBody>
                  <a:tcPr marL="91435" marR="91435" marT="45711" marB="4571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控股股东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5" marR="91435" marT="45711" marB="4571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1435" marR="91435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zh-CN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公司性质</a:t>
                      </a:r>
                      <a:endParaRPr lang="zh-CN" altLang="en-US" sz="14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88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销售服务有限公司</a:t>
                      </a:r>
                    </a:p>
                  </a:txBody>
                  <a:tcPr marL="91435" marR="91435" marT="45711" marB="4571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algn="ctr" fontAlgn="base">
                        <a:spcBef>
                          <a:spcPct val="20000"/>
                        </a:spcBef>
                        <a:buClrTx/>
                        <a:buSzTx/>
                        <a:buFont typeface="Arial" panose="020B0604020202020204" pitchFamily="34" charset="0"/>
                      </a:pPr>
                      <a:r>
                        <a:rPr kumimoji="0" lang="en-US" altLang="zh-CN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XXXX</a:t>
                      </a:r>
                      <a:r>
                        <a:rPr kumimoji="0" lang="zh-CN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年</a:t>
                      </a:r>
                      <a:r>
                        <a:rPr kumimoji="0" lang="en-US" altLang="zh-CN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</a:t>
                      </a:r>
                      <a:r>
                        <a:rPr kumimoji="0" lang="zh-CN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kumimoji="0" lang="en-US" altLang="zh-CN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</a:t>
                      </a:r>
                      <a:r>
                        <a:rPr kumimoji="0" lang="zh-CN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marL="91435" marR="91435" marT="45711" marB="4571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5" marR="91435" marT="45711" marB="45711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1435" marR="91435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kumimoji="0" lang="zh-C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□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股份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■</a:t>
                      </a:r>
                      <a:r>
                        <a:rPr kumimoji="0" lang="zh-C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私营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</a:t>
                      </a:r>
                      <a:r>
                        <a:rPr kumimoji="0" lang="zh-C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□国有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</a:t>
                      </a:r>
                      <a:r>
                        <a:rPr kumimoji="0" lang="zh-CN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□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其他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61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注册资金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4" marR="9524" marT="9524" marB="0" anchor="ctr" horzOverflow="overflow"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总资产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上一年度负债率</a:t>
                      </a:r>
                      <a:endParaRPr kumimoji="0" lang="en-US" altLang="zh-CN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（总负债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期末总资产）</a:t>
                      </a:r>
                      <a:endParaRPr kumimoji="0" lang="en-US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4" marR="9524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上一年度净利率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（净利润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主营收入）</a:t>
                      </a:r>
                      <a:endParaRPr lang="zh-CN" dirty="0"/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净利率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（净利润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主营收入）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61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2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500</a:t>
                      </a:r>
                      <a:r>
                        <a:rPr kumimoji="0" lang="zh-CN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万</a:t>
                      </a: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700</a:t>
                      </a:r>
                      <a:r>
                        <a:rPr kumimoji="0" lang="zh-CN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万</a:t>
                      </a: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xx%</a:t>
                      </a: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4" marR="9524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algn="ctr"/>
                      <a:endParaRPr lang="zh-CN" altLang="en-US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xx%</a:t>
                      </a:r>
                      <a:endParaRPr lang="zh-CN" dirty="0">
                        <a:solidFill>
                          <a:srgbClr val="FF0000"/>
                        </a:solidFill>
                      </a:endParaRP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algn="ctr"/>
                      <a:endParaRPr lang="zh-CN" altLang="en-US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610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股权结构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US" altLang="zh-CN" sz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XXX 80%</a:t>
                      </a:r>
                      <a:r>
                        <a:rPr lang="zh-CN" altLang="en-US" sz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，</a:t>
                      </a:r>
                      <a:r>
                        <a:rPr lang="en-US" altLang="zh-CN" sz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XXX20%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610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拟建公司情况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注册资金</a:t>
                      </a: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土地租赁</a:t>
                      </a: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建店投入</a:t>
                      </a: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4" marR="9524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流动资金</a:t>
                      </a: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总投资</a:t>
                      </a: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961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kumimoji="0" lang="en-US" altLang="zh-CN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XX</a:t>
                      </a:r>
                      <a:r>
                        <a:rPr kumimoji="0" lang="zh-CN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万</a:t>
                      </a: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4" marR="9524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961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拟建公司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XXX 80%</a:t>
                      </a:r>
                      <a:r>
                        <a:rPr lang="zh-CN" altLang="en-US" sz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，</a:t>
                      </a:r>
                      <a:r>
                        <a:rPr lang="en-US" altLang="zh-CN" sz="14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XXX20%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marL="9524" marR="9524" marT="9524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8958501"/>
                  </a:ext>
                </a:extLst>
              </a:tr>
            </a:tbl>
          </a:graphicData>
        </a:graphic>
      </p:graphicFrame>
      <p:sp>
        <p:nvSpPr>
          <p:cNvPr id="5" name="文本占位符 1">
            <a:extLst>
              <a:ext uri="{FF2B5EF4-FFF2-40B4-BE49-F238E27FC236}">
                <a16:creationId xmlns:a16="http://schemas.microsoft.com/office/drawing/2014/main" id="{BB6E64D1-2EBD-4616-8342-A7AD2423675F}"/>
              </a:ext>
            </a:extLst>
          </p:cNvPr>
          <p:cNvSpPr txBox="1">
            <a:spLocks/>
          </p:cNvSpPr>
          <p:nvPr/>
        </p:nvSpPr>
        <p:spPr bwMode="auto">
          <a:xfrm>
            <a:off x="292100" y="163936"/>
            <a:ext cx="7523162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申请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公司情况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1A951C9-10E1-4F0C-80BB-89D3543FFB46}"/>
              </a:ext>
            </a:extLst>
          </p:cNvPr>
          <p:cNvSpPr/>
          <p:nvPr/>
        </p:nvSpPr>
        <p:spPr>
          <a:xfrm>
            <a:off x="609374" y="793544"/>
            <a:ext cx="10872754" cy="465640"/>
          </a:xfrm>
          <a:prstGeom prst="rect">
            <a:avLst/>
          </a:prstGeom>
          <a:solidFill>
            <a:srgbClr val="0096A5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公司资质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37B0BF7-1625-4FD1-A5EA-3138ABB3730F}"/>
              </a:ext>
            </a:extLst>
          </p:cNvPr>
          <p:cNvSpPr/>
          <p:nvPr/>
        </p:nvSpPr>
        <p:spPr>
          <a:xfrm>
            <a:off x="609373" y="4470386"/>
            <a:ext cx="10872754" cy="465640"/>
          </a:xfrm>
          <a:prstGeom prst="rect">
            <a:avLst/>
          </a:prstGeom>
          <a:solidFill>
            <a:srgbClr val="0096A5"/>
          </a:solidFill>
        </p:spPr>
        <p:txBody>
          <a:bodyPr wrap="square" anchor="ctr" anchorCtr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行业经验及业绩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77D1F3FB-A808-4FA0-A767-4437C1FB77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288347"/>
              </p:ext>
            </p:extLst>
          </p:nvPr>
        </p:nvGraphicFramePr>
        <p:xfrm>
          <a:off x="609373" y="4936025"/>
          <a:ext cx="10872754" cy="16667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6368">
                  <a:extLst>
                    <a:ext uri="{9D8B030D-6E8A-4147-A177-3AD203B41FA5}">
                      <a16:colId xmlns:a16="http://schemas.microsoft.com/office/drawing/2014/main" val="2507959967"/>
                    </a:ext>
                  </a:extLst>
                </a:gridCol>
                <a:gridCol w="1512731">
                  <a:extLst>
                    <a:ext uri="{9D8B030D-6E8A-4147-A177-3AD203B41FA5}">
                      <a16:colId xmlns:a16="http://schemas.microsoft.com/office/drawing/2014/main" val="2649424973"/>
                    </a:ext>
                  </a:extLst>
                </a:gridCol>
                <a:gridCol w="1512731">
                  <a:extLst>
                    <a:ext uri="{9D8B030D-6E8A-4147-A177-3AD203B41FA5}">
                      <a16:colId xmlns:a16="http://schemas.microsoft.com/office/drawing/2014/main" val="1873144995"/>
                    </a:ext>
                  </a:extLst>
                </a:gridCol>
                <a:gridCol w="1512731">
                  <a:extLst>
                    <a:ext uri="{9D8B030D-6E8A-4147-A177-3AD203B41FA5}">
                      <a16:colId xmlns:a16="http://schemas.microsoft.com/office/drawing/2014/main" val="31751080"/>
                    </a:ext>
                  </a:extLst>
                </a:gridCol>
                <a:gridCol w="1512731">
                  <a:extLst>
                    <a:ext uri="{9D8B030D-6E8A-4147-A177-3AD203B41FA5}">
                      <a16:colId xmlns:a16="http://schemas.microsoft.com/office/drawing/2014/main" val="711778075"/>
                    </a:ext>
                  </a:extLst>
                </a:gridCol>
                <a:gridCol w="1353572">
                  <a:extLst>
                    <a:ext uri="{9D8B030D-6E8A-4147-A177-3AD203B41FA5}">
                      <a16:colId xmlns:a16="http://schemas.microsoft.com/office/drawing/2014/main" val="3878314243"/>
                    </a:ext>
                  </a:extLst>
                </a:gridCol>
                <a:gridCol w="1671890">
                  <a:extLst>
                    <a:ext uri="{9D8B030D-6E8A-4147-A177-3AD203B41FA5}">
                      <a16:colId xmlns:a16="http://schemas.microsoft.com/office/drawing/2014/main" val="247992916"/>
                    </a:ext>
                  </a:extLst>
                </a:gridCol>
              </a:tblGrid>
              <a:tr h="41669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从业经验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投资一级品牌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一级门店数量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经营业绩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480211"/>
                  </a:ext>
                </a:extLst>
              </a:tr>
              <a:tr h="41669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传统汽车品牌投资经验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新能源品牌投资经验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燃油车汽车品牌数量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新能源品牌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品牌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系统内排名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752124"/>
                  </a:ext>
                </a:extLst>
              </a:tr>
              <a:tr h="4166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</a:t>
                      </a:r>
                      <a:r>
                        <a:rPr lang="zh-CN" alt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年以上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</a:t>
                      </a:r>
                      <a:r>
                        <a:rPr lang="zh-CN" alt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年以上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zh-CN" alt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alt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zh-CN" alt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xx/xx</a:t>
                      </a:r>
                      <a:endParaRPr lang="zh-CN" alt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20%/30%</a:t>
                      </a:r>
                      <a:endParaRPr lang="zh-CN" alt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87477"/>
                  </a:ext>
                </a:extLst>
              </a:tr>
              <a:tr h="41669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endParaRPr lang="zh-CN" alt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endParaRPr lang="zh-CN" alt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r>
                        <a:rPr lang="zh-CN" alt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en-US" altLang="zh-CN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r>
                        <a:rPr lang="zh-CN" alt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</a:t>
                      </a:r>
                      <a:r>
                        <a:rPr lang="en-US" altLang="zh-CN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endParaRPr lang="zh-CN" alt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r>
                        <a:rPr lang="zh-CN" alt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en-US" altLang="zh-CN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endParaRPr lang="zh-CN" alt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650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8182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1">
            <a:extLst>
              <a:ext uri="{FF2B5EF4-FFF2-40B4-BE49-F238E27FC236}">
                <a16:creationId xmlns:a16="http://schemas.microsoft.com/office/drawing/2014/main" id="{BB6E64D1-2EBD-4616-8342-A7AD2423675F}"/>
              </a:ext>
            </a:extLst>
          </p:cNvPr>
          <p:cNvSpPr txBox="1">
            <a:spLocks/>
          </p:cNvSpPr>
          <p:nvPr/>
        </p:nvSpPr>
        <p:spPr bwMode="auto">
          <a:xfrm>
            <a:off x="292100" y="163936"/>
            <a:ext cx="7523162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申请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公司经营能力评估</a:t>
            </a:r>
          </a:p>
        </p:txBody>
      </p: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D53F1C14-A964-459C-8199-66EB61DF0E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490276"/>
              </p:ext>
            </p:extLst>
          </p:nvPr>
        </p:nvGraphicFramePr>
        <p:xfrm>
          <a:off x="929965" y="894803"/>
          <a:ext cx="6333532" cy="3007344"/>
        </p:xfrm>
        <a:graphic>
          <a:graphicData uri="http://schemas.openxmlformats.org/drawingml/2006/table">
            <a:tbl>
              <a:tblPr/>
              <a:tblGrid>
                <a:gridCol w="1583383">
                  <a:extLst>
                    <a:ext uri="{9D8B030D-6E8A-4147-A177-3AD203B41FA5}">
                      <a16:colId xmlns:a16="http://schemas.microsoft.com/office/drawing/2014/main" val="3938700191"/>
                    </a:ext>
                  </a:extLst>
                </a:gridCol>
                <a:gridCol w="1583383">
                  <a:extLst>
                    <a:ext uri="{9D8B030D-6E8A-4147-A177-3AD203B41FA5}">
                      <a16:colId xmlns:a16="http://schemas.microsoft.com/office/drawing/2014/main" val="2338015632"/>
                    </a:ext>
                  </a:extLst>
                </a:gridCol>
                <a:gridCol w="1583383">
                  <a:extLst>
                    <a:ext uri="{9D8B030D-6E8A-4147-A177-3AD203B41FA5}">
                      <a16:colId xmlns:a16="http://schemas.microsoft.com/office/drawing/2014/main" val="1972388095"/>
                    </a:ext>
                  </a:extLst>
                </a:gridCol>
                <a:gridCol w="1583383">
                  <a:extLst>
                    <a:ext uri="{9D8B030D-6E8A-4147-A177-3AD203B41FA5}">
                      <a16:colId xmlns:a16="http://schemas.microsoft.com/office/drawing/2014/main" val="3304805755"/>
                    </a:ext>
                  </a:extLst>
                </a:gridCol>
              </a:tblGrid>
              <a:tr h="50122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现有客户流量能力评估（单品牌平均）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6A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6A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6A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6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305706"/>
                  </a:ext>
                </a:extLst>
              </a:tr>
              <a:tr h="50122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主动线索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月均数量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主动线索月均</a:t>
                      </a:r>
                      <a:b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销量</a:t>
                      </a:r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月均总销量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主动线索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销量占比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月度平均营销投入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918004"/>
                  </a:ext>
                </a:extLst>
              </a:tr>
              <a:tr h="50122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700</a:t>
                      </a:r>
                      <a:r>
                        <a:rPr lang="zh-CN" alt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</a:t>
                      </a:r>
                      <a:r>
                        <a:rPr lang="zh-CN" alt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台</a:t>
                      </a:r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/200</a:t>
                      </a:r>
                      <a:r>
                        <a:rPr lang="zh-CN" alt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台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25%</a:t>
                      </a:r>
                      <a:endParaRPr lang="zh-CN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r>
                        <a:rPr lang="zh-CN" alt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8056131"/>
                  </a:ext>
                </a:extLst>
              </a:tr>
              <a:tr h="50122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新媒体运营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5469897"/>
                  </a:ext>
                </a:extLst>
              </a:tr>
              <a:tr h="50122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独立运营人数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月均线索量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抖音</a:t>
                      </a:r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快手主号粉丝量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074841"/>
                  </a:ext>
                </a:extLst>
              </a:tr>
              <a:tr h="5012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288</a:t>
                      </a:r>
                      <a:r>
                        <a:rPr lang="zh-CN" alt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条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5632</a:t>
                      </a:r>
                      <a:r>
                        <a:rPr lang="zh-CN" alt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3655471"/>
                  </a:ext>
                </a:extLst>
              </a:tr>
            </a:tbl>
          </a:graphicData>
        </a:graphic>
      </p:graphicFrame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4368A29A-29F4-4B93-A85A-117D4531C3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413251"/>
              </p:ext>
            </p:extLst>
          </p:nvPr>
        </p:nvGraphicFramePr>
        <p:xfrm>
          <a:off x="929963" y="4037155"/>
          <a:ext cx="6333534" cy="2316505"/>
        </p:xfrm>
        <a:graphic>
          <a:graphicData uri="http://schemas.openxmlformats.org/drawingml/2006/table">
            <a:tbl>
              <a:tblPr/>
              <a:tblGrid>
                <a:gridCol w="1656462">
                  <a:extLst>
                    <a:ext uri="{9D8B030D-6E8A-4147-A177-3AD203B41FA5}">
                      <a16:colId xmlns:a16="http://schemas.microsoft.com/office/drawing/2014/main" val="3938700191"/>
                    </a:ext>
                  </a:extLst>
                </a:gridCol>
                <a:gridCol w="1559024">
                  <a:extLst>
                    <a:ext uri="{9D8B030D-6E8A-4147-A177-3AD203B41FA5}">
                      <a16:colId xmlns:a16="http://schemas.microsoft.com/office/drawing/2014/main" val="2338015632"/>
                    </a:ext>
                  </a:extLst>
                </a:gridCol>
                <a:gridCol w="1559024">
                  <a:extLst>
                    <a:ext uri="{9D8B030D-6E8A-4147-A177-3AD203B41FA5}">
                      <a16:colId xmlns:a16="http://schemas.microsoft.com/office/drawing/2014/main" val="1972388095"/>
                    </a:ext>
                  </a:extLst>
                </a:gridCol>
                <a:gridCol w="1559024">
                  <a:extLst>
                    <a:ext uri="{9D8B030D-6E8A-4147-A177-3AD203B41FA5}">
                      <a16:colId xmlns:a16="http://schemas.microsoft.com/office/drawing/2014/main" val="3304805755"/>
                    </a:ext>
                  </a:extLst>
                </a:gridCol>
              </a:tblGrid>
              <a:tr h="68248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现有团队激励评估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6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305706"/>
                  </a:ext>
                </a:extLst>
              </a:tr>
              <a:tr h="68248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经营管理层股权激励</a:t>
                      </a:r>
                    </a:p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（实</a:t>
                      </a:r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干</a:t>
                      </a:r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</a:t>
                      </a:r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经营管理层在当地同行业收入水平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对经营管理层授权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其他有效激励方法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918004"/>
                  </a:ext>
                </a:extLst>
              </a:tr>
              <a:tr h="95153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r>
                        <a:rPr lang="zh-CN" altLang="en-US" sz="13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实股，</a:t>
                      </a:r>
                      <a:r>
                        <a:rPr lang="en-US" altLang="zh-CN" sz="13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20%</a:t>
                      </a:r>
                      <a:endParaRPr lang="zh-CN" altLang="en-US" sz="13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3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</a:t>
                      </a:r>
                      <a:r>
                        <a:rPr lang="zh-CN" altLang="en-US" sz="13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分位以上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300" b="0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充分授权（充分授权：人事权、一定额度财务权下放店总）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8056131"/>
                  </a:ext>
                </a:extLst>
              </a:tr>
            </a:tbl>
          </a:graphicData>
        </a:graphic>
      </p:graphicFrame>
      <p:sp>
        <p:nvSpPr>
          <p:cNvPr id="22" name="文本框 17">
            <a:extLst>
              <a:ext uri="{FF2B5EF4-FFF2-40B4-BE49-F238E27FC236}">
                <a16:creationId xmlns:a16="http://schemas.microsoft.com/office/drawing/2014/main" id="{F2018424-0541-4E8F-BAC4-42EF4598C3A8}"/>
              </a:ext>
            </a:extLst>
          </p:cNvPr>
          <p:cNvSpPr txBox="1">
            <a:spLocks noChangeArrowheads="1"/>
          </p:cNvSpPr>
          <p:nvPr/>
        </p:nvSpPr>
        <p:spPr bwMode="auto">
          <a:xfrm rot="20150528">
            <a:off x="7708917" y="1992939"/>
            <a:ext cx="383196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如有新媒体平台请截图展示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13FC3AC-1FB9-4CBF-89D6-1D2C820E41CE}"/>
              </a:ext>
            </a:extLst>
          </p:cNvPr>
          <p:cNvSpPr/>
          <p:nvPr/>
        </p:nvSpPr>
        <p:spPr>
          <a:xfrm>
            <a:off x="798489" y="6433226"/>
            <a:ext cx="57502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备注：主动线索定义：除垂媒、自然进店、总部派发以外的客户线索；</a:t>
            </a:r>
          </a:p>
        </p:txBody>
      </p:sp>
    </p:spTree>
    <p:extLst>
      <p:ext uri="{BB962C8B-B14F-4D97-AF65-F5344CB8AC3E}">
        <p14:creationId xmlns:p14="http://schemas.microsoft.com/office/powerpoint/2010/main" val="4104204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6046FE4B-3E3B-41DD-8285-85C7EFCDAF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400367"/>
              </p:ext>
            </p:extLst>
          </p:nvPr>
        </p:nvGraphicFramePr>
        <p:xfrm>
          <a:off x="407988" y="908050"/>
          <a:ext cx="11306174" cy="5364730"/>
        </p:xfrm>
        <a:graphic>
          <a:graphicData uri="http://schemas.openxmlformats.org/drawingml/2006/table">
            <a:tbl>
              <a:tblPr firstRow="1" firstCol="1" bandRow="1"/>
              <a:tblGrid>
                <a:gridCol w="1512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20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4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2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536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7365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51750">
                <a:tc rowSpan="4" gridSpan="3"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Arial"/>
                        </a:rPr>
                        <a:t>照片</a:t>
                      </a:r>
                      <a:endParaRPr lang="zh-CN" sz="14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2025" marR="220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b="1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姓名</a:t>
                      </a:r>
                      <a:endParaRPr lang="zh-CN" sz="1200" b="1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>
                        <a:latin typeface="+mn-ea"/>
                        <a:ea typeface="+mn-ea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b="1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性别</a:t>
                      </a:r>
                      <a:endParaRPr lang="zh-CN" sz="1200" b="1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>
                        <a:latin typeface="+mn-ea"/>
                        <a:ea typeface="+mn-ea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750">
                <a:tc gridSpan="3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b="1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年龄</a:t>
                      </a:r>
                      <a:endParaRPr lang="zh-CN" sz="1200" b="1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>
                        <a:latin typeface="+mn-ea"/>
                        <a:ea typeface="+mn-ea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200" b="1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长期</a:t>
                      </a:r>
                      <a:r>
                        <a:rPr lang="zh-CN" sz="1200" b="1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居住城市</a:t>
                      </a:r>
                      <a:endParaRPr lang="zh-CN" sz="1200" b="1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>
                        <a:latin typeface="+mn-ea"/>
                        <a:ea typeface="+mn-ea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750">
                <a:tc gridSpan="3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b="1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国籍</a:t>
                      </a:r>
                      <a:endParaRPr lang="zh-CN" sz="1200" b="1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>
                        <a:latin typeface="+mn-ea"/>
                        <a:ea typeface="+mn-ea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200" b="1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最高</a:t>
                      </a:r>
                      <a:r>
                        <a:rPr lang="zh-CN" sz="1200" b="1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学历</a:t>
                      </a:r>
                      <a:r>
                        <a:rPr lang="en-US" altLang="zh-CN" sz="1200" b="1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/</a:t>
                      </a:r>
                      <a:r>
                        <a:rPr lang="zh-CN" altLang="en-US" sz="1200" b="1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毕业学校</a:t>
                      </a:r>
                      <a:endParaRPr lang="zh-CN" sz="1200" b="1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>
                        <a:latin typeface="+mn-ea"/>
                        <a:ea typeface="+mn-ea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750">
                <a:tc gridSpan="3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b="1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籍贯</a:t>
                      </a:r>
                      <a:endParaRPr lang="zh-CN" sz="1200" b="1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>
                        <a:latin typeface="+mn-ea"/>
                        <a:ea typeface="+mn-ea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b="1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手机号</a:t>
                      </a:r>
                      <a:endParaRPr lang="zh-CN" sz="1200" b="1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>
                        <a:latin typeface="+mn-ea"/>
                        <a:ea typeface="+mn-ea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695">
                <a:tc rowSpan="4"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200" b="1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个人工作简历</a:t>
                      </a: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起</a:t>
                      </a:r>
                      <a:r>
                        <a:rPr lang="en-US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~</a:t>
                      </a:r>
                      <a:r>
                        <a:rPr lang="zh-CN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止年月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工作单位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承担职务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695">
                <a:tc vMerge="1">
                  <a:txBody>
                    <a:bodyPr/>
                    <a:lstStyle/>
                    <a:p>
                      <a:endParaRPr lang="zh-CN" sz="1200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22025" marR="220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+mn-ea"/>
                          <a:ea typeface="+mn-ea"/>
                          <a:cs typeface="Arial"/>
                        </a:rPr>
                        <a:t> </a:t>
                      </a:r>
                      <a:endParaRPr lang="zh-CN" sz="1200" kern="10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695">
                <a:tc vMerge="1">
                  <a:txBody>
                    <a:bodyPr/>
                    <a:lstStyle/>
                    <a:p>
                      <a:endParaRPr lang="zh-CN" sz="1200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22025" marR="220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 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2695">
                <a:tc vMerge="1"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CN" altLang="en-US" sz="1200" kern="100" dirty="0"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2025" marR="220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zh-CN" sz="1200" kern="100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200" kern="1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</a:t>
                      </a:r>
                      <a:r>
                        <a:rPr lang="zh-CN" altLang="en-US" sz="1200" kern="1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如行数不够请插入行</a:t>
                      </a:r>
                      <a:r>
                        <a:rPr lang="en-US" altLang="zh-CN" sz="1200" kern="1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)</a:t>
                      </a: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695">
                <a:tc rowSpan="4"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200" b="1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投资的汽车</a:t>
                      </a:r>
                      <a:r>
                        <a:rPr lang="en-US" altLang="zh-CN" sz="1200" b="1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4S</a:t>
                      </a:r>
                      <a:r>
                        <a:rPr lang="zh-CN" altLang="en-US" sz="1200" b="1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店</a:t>
                      </a: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序号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城市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店面名称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经营</a:t>
                      </a:r>
                      <a:r>
                        <a:rPr lang="zh-CN" altLang="zh-CN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品牌</a:t>
                      </a:r>
                      <a:endParaRPr lang="zh-CN" alt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投资占比</a:t>
                      </a:r>
                      <a:endParaRPr lang="zh-CN" alt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2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上一年销售额（万元）</a:t>
                      </a:r>
                      <a:r>
                        <a:rPr lang="en-US" altLang="zh-CN" sz="12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/</a:t>
                      </a:r>
                      <a:r>
                        <a:rPr lang="zh-CN" altLang="en-US" sz="12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销量（台）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2695">
                <a:tc vMerge="1"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2025" marR="220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1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+mn-ea"/>
                        <a:ea typeface="+mn-ea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+mn-ea"/>
                        <a:ea typeface="+mn-ea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sz="1200" kern="10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2695">
                <a:tc vMerge="1">
                  <a:txBody>
                    <a:bodyPr/>
                    <a:lstStyle/>
                    <a:p>
                      <a:endParaRPr lang="zh-CN" sz="1200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22025" marR="220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2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+mn-ea"/>
                        <a:ea typeface="+mn-ea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+mn-ea"/>
                        <a:ea typeface="+mn-ea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sz="1200" kern="10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2695">
                <a:tc vMerge="1">
                  <a:txBody>
                    <a:bodyPr/>
                    <a:lstStyle/>
                    <a:p>
                      <a:endParaRPr lang="zh-CN" sz="1200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22025" marR="220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3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sz="1200" kern="10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2695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200" b="1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投资的其他行业</a:t>
                      </a:r>
                      <a:endParaRPr lang="zh-CN" altLang="zh-CN" sz="1200" b="1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序号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城市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行业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公司名称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2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投资占比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上一</a:t>
                      </a:r>
                      <a:r>
                        <a:rPr lang="zh-CN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年营业额</a:t>
                      </a:r>
                      <a:r>
                        <a:rPr lang="en-US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(</a:t>
                      </a:r>
                      <a:r>
                        <a:rPr lang="zh-CN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万元</a:t>
                      </a:r>
                      <a:r>
                        <a:rPr lang="en-US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)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2695">
                <a:tc vMerge="1">
                  <a:txBody>
                    <a:bodyPr/>
                    <a:lstStyle/>
                    <a:p>
                      <a:endParaRPr lang="zh-CN" sz="1200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22025" marR="220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1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+mn-ea"/>
                        <a:ea typeface="+mn-ea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2695">
                <a:tc vMerge="1">
                  <a:txBody>
                    <a:bodyPr/>
                    <a:lstStyle/>
                    <a:p>
                      <a:endParaRPr lang="zh-CN" sz="1200" kern="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22025" marR="220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2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latin typeface="+mn-ea"/>
                        <a:ea typeface="+mn-ea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auto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</a:t>
                      </a:r>
                      <a:r>
                        <a:rPr lang="zh-CN" sz="1200" kern="1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如行数不够请插入行</a:t>
                      </a:r>
                      <a:r>
                        <a:rPr lang="en-US" sz="1200" kern="1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)</a:t>
                      </a:r>
                      <a:endParaRPr lang="zh-CN" sz="1200" kern="100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2695">
                <a:tc rowSpan="3"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200" b="1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担任的社会职务</a:t>
                      </a:r>
                      <a:endParaRPr lang="en-US" altLang="zh-CN" sz="1200" b="1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200" b="1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(</a:t>
                      </a:r>
                      <a:r>
                        <a:rPr lang="zh-CN" altLang="en-US" sz="1200" b="1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人大、政协、政府、协会、商会等</a:t>
                      </a:r>
                      <a:r>
                        <a:rPr lang="en-US" altLang="zh-CN" sz="1200" b="1" kern="100" dirty="0">
                          <a:effectLst/>
                          <a:latin typeface="+mn-ea"/>
                          <a:ea typeface="+mn-ea"/>
                          <a:cs typeface="Times New Roman"/>
                        </a:rPr>
                        <a:t>)</a:t>
                      </a: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auto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/>
                        </a:rPr>
                        <a:t>序号</a:t>
                      </a: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auto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/>
                        </a:rPr>
                        <a:t>承担职务</a:t>
                      </a: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auto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/>
                        </a:rPr>
                        <a:t>任职年月</a:t>
                      </a: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2695">
                <a:tc vMerge="1"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2025" marR="220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1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　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　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2695">
                <a:tc vMerge="1"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22025" marR="220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+mn-ea"/>
                          <a:ea typeface="+mn-ea"/>
                          <a:cs typeface="Arial"/>
                        </a:rPr>
                        <a:t>2</a:t>
                      </a:r>
                      <a:endParaRPr lang="zh-CN" sz="1200" kern="10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(</a:t>
                      </a:r>
                      <a:r>
                        <a:rPr lang="zh-CN" altLang="zh-CN" sz="1200" kern="1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如行数不够请插入行</a:t>
                      </a:r>
                      <a:r>
                        <a:rPr lang="en-US" altLang="zh-CN" sz="1200" kern="1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/>
                        </a:rPr>
                        <a:t>)</a:t>
                      </a:r>
                      <a:endParaRPr lang="zh-CN" altLang="zh-CN" sz="1200" kern="100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+mn-ea"/>
                          <a:ea typeface="+mn-ea"/>
                          <a:cs typeface="Arial"/>
                        </a:rPr>
                        <a:t>　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22024" marR="22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4" name="文本占位符 1">
            <a:extLst>
              <a:ext uri="{FF2B5EF4-FFF2-40B4-BE49-F238E27FC236}">
                <a16:creationId xmlns:a16="http://schemas.microsoft.com/office/drawing/2014/main" id="{4906ADF4-46D8-439D-89ED-6B6C919B91A7}"/>
              </a:ext>
            </a:extLst>
          </p:cNvPr>
          <p:cNvSpPr txBox="1">
            <a:spLocks/>
          </p:cNvSpPr>
          <p:nvPr/>
        </p:nvSpPr>
        <p:spPr bwMode="auto">
          <a:xfrm>
            <a:off x="292100" y="163936"/>
            <a:ext cx="7523162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拟建店投资人情况</a:t>
            </a:r>
          </a:p>
        </p:txBody>
      </p:sp>
    </p:spTree>
    <p:extLst>
      <p:ext uri="{BB962C8B-B14F-4D97-AF65-F5344CB8AC3E}">
        <p14:creationId xmlns:p14="http://schemas.microsoft.com/office/powerpoint/2010/main" val="2557390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B9727BD-17C5-4B35-A6C2-A34702446B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602340"/>
              </p:ext>
            </p:extLst>
          </p:nvPr>
        </p:nvGraphicFramePr>
        <p:xfrm>
          <a:off x="912813" y="4013444"/>
          <a:ext cx="10079037" cy="1685925"/>
        </p:xfrm>
        <a:graphic>
          <a:graphicData uri="http://schemas.openxmlformats.org/drawingml/2006/table">
            <a:tbl>
              <a:tblPr/>
              <a:tblGrid>
                <a:gridCol w="2789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5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34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7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起止时间</a:t>
                      </a:r>
                      <a:endParaRPr lang="zh-CN" sz="14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26" marR="914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工作</a:t>
                      </a:r>
                      <a:r>
                        <a:rPr lang="zh-CN" altLang="en-US" sz="1400" kern="1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简历</a:t>
                      </a:r>
                      <a:endParaRPr lang="zh-CN" sz="14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26" marR="914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职务</a:t>
                      </a:r>
                      <a:endParaRPr lang="zh-CN" sz="14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26" marR="914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400" dirty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2012</a:t>
                      </a:r>
                      <a:r>
                        <a:rPr lang="zh-CN" altLang="en-US" sz="1400" dirty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年-</a:t>
                      </a:r>
                      <a:r>
                        <a:rPr lang="en-US" altLang="zh-CN" sz="1400" dirty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2015</a:t>
                      </a:r>
                      <a:r>
                        <a:rPr lang="zh-CN" altLang="en-US" sz="1400" dirty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年   </a:t>
                      </a:r>
                      <a:endParaRPr lang="zh-CN" sz="14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5" marR="91435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indent="0" algn="l" defTabSz="62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35" marR="91435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indent="0" algn="ctr" defTabSz="62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35" marR="91435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indent="0" algn="l" defTabSz="62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2015</a:t>
                      </a:r>
                      <a:r>
                        <a:rPr lang="zh-CN" altLang="en-US" sz="1400" dirty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年</a:t>
                      </a:r>
                      <a:r>
                        <a:rPr lang="en-US" altLang="zh-CN" sz="1400" dirty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-2019</a:t>
                      </a:r>
                      <a:r>
                        <a:rPr lang="zh-CN" altLang="en-US" sz="1400" dirty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年</a:t>
                      </a:r>
                      <a:endParaRPr kumimoji="0" lang="zh-CN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+mn-ea"/>
                      </a:endParaRPr>
                    </a:p>
                  </a:txBody>
                  <a:tcPr marL="91435" marR="91435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indent="0" algn="l" defTabSz="62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+mn-ea"/>
                      </a:endParaRPr>
                    </a:p>
                  </a:txBody>
                  <a:tcPr marL="91435" marR="91435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indent="0" algn="ctr" defTabSz="62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35" marR="91435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indent="0" algn="l" defTabSz="62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2019</a:t>
                      </a:r>
                      <a:r>
                        <a:rPr lang="zh-CN" altLang="en-US" sz="1400" dirty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年</a:t>
                      </a:r>
                      <a:r>
                        <a:rPr lang="en-US" altLang="zh-CN" sz="1400" dirty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-</a:t>
                      </a:r>
                      <a:r>
                        <a:rPr lang="zh-CN" altLang="en-US" sz="1400" dirty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至今 </a:t>
                      </a:r>
                      <a:endParaRPr kumimoji="0" lang="zh-CN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+mn-ea"/>
                      </a:endParaRPr>
                    </a:p>
                  </a:txBody>
                  <a:tcPr marL="91435" marR="91435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indent="0" algn="l" defTabSz="62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+mn-ea"/>
                      </a:endParaRPr>
                    </a:p>
                  </a:txBody>
                  <a:tcPr marL="91435" marR="91435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defRPr>
                      </a:lvl9pPr>
                    </a:lstStyle>
                    <a:p>
                      <a:pPr marL="0" marR="0" indent="0" algn="ctr" defTabSz="62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+mn-ea"/>
                      </a:endParaRPr>
                    </a:p>
                  </a:txBody>
                  <a:tcPr marL="91435" marR="91435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矩形 1">
            <a:extLst>
              <a:ext uri="{FF2B5EF4-FFF2-40B4-BE49-F238E27FC236}">
                <a16:creationId xmlns:a16="http://schemas.microsoft.com/office/drawing/2014/main" id="{5542AFD0-7443-405A-98CB-0C3BFC57B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7571" y="1098550"/>
            <a:ext cx="3934279" cy="2330450"/>
          </a:xfrm>
          <a:prstGeom prst="rect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en-US" sz="1800" kern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845740DF-259E-4EAF-9549-A8E90AAC7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0206" y="2034625"/>
            <a:ext cx="140900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总经理</a:t>
            </a:r>
            <a:r>
              <a:rPr lang="zh-CN" altLang="en-US" sz="1800" kern="0" dirty="0">
                <a:solidFill>
                  <a:srgbClr val="000000"/>
                </a:solidFill>
              </a:rPr>
              <a:t>照片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4884B4F-5454-45EB-BA83-E59C423A7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250" y="1063869"/>
            <a:ext cx="287972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拟建店总经理</a:t>
            </a:r>
            <a:endParaRPr kumimoji="0" lang="en-US" altLang="zh-CN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endParaRPr kumimoji="0" lang="en-US" altLang="zh-CN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年龄：</a:t>
            </a:r>
          </a:p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籍贯：</a:t>
            </a:r>
            <a:endParaRPr kumimoji="0" lang="en-US" altLang="zh-CN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毕业学校</a:t>
            </a:r>
            <a:r>
              <a:rPr kumimoji="0" lang="en-US" altLang="zh-CN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专业：</a:t>
            </a:r>
            <a:endParaRPr kumimoji="0" lang="en-US" altLang="zh-CN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学历：</a:t>
            </a:r>
          </a:p>
        </p:txBody>
      </p:sp>
      <p:sp>
        <p:nvSpPr>
          <p:cNvPr id="8" name="文本占位符 1">
            <a:extLst>
              <a:ext uri="{FF2B5EF4-FFF2-40B4-BE49-F238E27FC236}">
                <a16:creationId xmlns:a16="http://schemas.microsoft.com/office/drawing/2014/main" id="{F9250B37-3A4D-47D3-9231-F0AE2507336E}"/>
              </a:ext>
            </a:extLst>
          </p:cNvPr>
          <p:cNvSpPr txBox="1">
            <a:spLocks/>
          </p:cNvSpPr>
          <p:nvPr/>
        </p:nvSpPr>
        <p:spPr bwMode="auto">
          <a:xfrm>
            <a:off x="292100" y="163936"/>
            <a:ext cx="7523162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拟建店总经理简历</a:t>
            </a:r>
          </a:p>
        </p:txBody>
      </p:sp>
    </p:spTree>
    <p:extLst>
      <p:ext uri="{BB962C8B-B14F-4D97-AF65-F5344CB8AC3E}">
        <p14:creationId xmlns:p14="http://schemas.microsoft.com/office/powerpoint/2010/main" val="1240459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占位符 1">
            <a:extLst>
              <a:ext uri="{FF2B5EF4-FFF2-40B4-BE49-F238E27FC236}">
                <a16:creationId xmlns:a16="http://schemas.microsoft.com/office/drawing/2014/main" id="{F2C5C94C-F85C-4A3E-85C2-7AB0EA8A53B3}"/>
              </a:ext>
            </a:extLst>
          </p:cNvPr>
          <p:cNvSpPr txBox="1">
            <a:spLocks/>
          </p:cNvSpPr>
          <p:nvPr/>
        </p:nvSpPr>
        <p:spPr bwMode="auto">
          <a:xfrm>
            <a:off x="292100" y="163936"/>
            <a:ext cx="7523162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市汽车商圈分布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D804C292-689D-4272-A81B-7DFBA1F9586E}"/>
              </a:ext>
            </a:extLst>
          </p:cNvPr>
          <p:cNvGrpSpPr/>
          <p:nvPr/>
        </p:nvGrpSpPr>
        <p:grpSpPr>
          <a:xfrm>
            <a:off x="155121" y="778228"/>
            <a:ext cx="11544299" cy="5247982"/>
            <a:chOff x="0" y="850739"/>
            <a:chExt cx="11586402" cy="5247982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B4A1AE48-A210-478A-9E80-D9144E2988F3}"/>
                </a:ext>
              </a:extLst>
            </p:cNvPr>
            <p:cNvGrpSpPr/>
            <p:nvPr/>
          </p:nvGrpSpPr>
          <p:grpSpPr>
            <a:xfrm>
              <a:off x="0" y="850739"/>
              <a:ext cx="11586402" cy="5247982"/>
              <a:chOff x="849312" y="271611"/>
              <a:chExt cx="17614953" cy="6326029"/>
            </a:xfrm>
          </p:grpSpPr>
          <p:pic>
            <p:nvPicPr>
              <p:cNvPr id="2" name="Picture 2" descr="C:\Users\ADMINI~1\AppData\Local\Temp\WeChat Files\f8ff5774aad2687f346b0276beb523b.png">
                <a:extLst>
                  <a:ext uri="{FF2B5EF4-FFF2-40B4-BE49-F238E27FC236}">
                    <a16:creationId xmlns:a16="http://schemas.microsoft.com/office/drawing/2014/main" id="{0DB16721-AC2C-49C5-B542-0C82C8EE77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7849" y="844548"/>
                <a:ext cx="8269289" cy="57530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" name="矩形标注 5">
                <a:extLst>
                  <a:ext uri="{FF2B5EF4-FFF2-40B4-BE49-F238E27FC236}">
                    <a16:creationId xmlns:a16="http://schemas.microsoft.com/office/drawing/2014/main" id="{F5329803-29B4-4DBB-8A51-01D5005EF7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6182" y="923560"/>
                <a:ext cx="2166307" cy="518010"/>
              </a:xfrm>
              <a:prstGeom prst="wedgeRectCallout">
                <a:avLst>
                  <a:gd name="adj1" fmla="val 11274"/>
                  <a:gd name="adj2" fmla="val 89897"/>
                </a:avLst>
              </a:prstGeom>
              <a:solidFill>
                <a:sysClr val="window" lastClr="FFFFFF"/>
              </a:solidFill>
              <a:ln w="952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</a:t>
                </a:r>
                <a:r>
                  <a:rPr kumimoji="0" lang="zh-CN" altLang="en-US" sz="11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汽车商圈</a:t>
                </a:r>
              </a:p>
            </p:txBody>
          </p:sp>
          <p:sp>
            <p:nvSpPr>
              <p:cNvPr id="4" name="矩形标注 5">
                <a:extLst>
                  <a:ext uri="{FF2B5EF4-FFF2-40B4-BE49-F238E27FC236}">
                    <a16:creationId xmlns:a16="http://schemas.microsoft.com/office/drawing/2014/main" id="{1E8CF271-02B2-4E49-9CA6-3FD2FE8971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72689" y="5241920"/>
                <a:ext cx="2012345" cy="394106"/>
              </a:xfrm>
              <a:prstGeom prst="wedgeRectCallout">
                <a:avLst>
                  <a:gd name="adj1" fmla="val -11988"/>
                  <a:gd name="adj2" fmla="val 163669"/>
                </a:avLst>
              </a:prstGeom>
              <a:solidFill>
                <a:sysClr val="window" lastClr="FFFFFF"/>
              </a:solidFill>
              <a:ln w="952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</a:t>
                </a:r>
                <a:r>
                  <a:rPr kumimoji="0" lang="zh-CN" altLang="en-US" sz="11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汽车城</a:t>
                </a:r>
                <a:endParaRPr kumimoji="0" lang="en-US" altLang="zh-CN" sz="1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" name="椭圆 9">
                <a:extLst>
                  <a:ext uri="{FF2B5EF4-FFF2-40B4-BE49-F238E27FC236}">
                    <a16:creationId xmlns:a16="http://schemas.microsoft.com/office/drawing/2014/main" id="{E0D062F0-552E-479B-B857-9460D19A3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92799" y="2030410"/>
                <a:ext cx="631825" cy="457199"/>
              </a:xfrm>
              <a:prstGeom prst="ellipse">
                <a:avLst/>
              </a:prstGeom>
              <a:solidFill>
                <a:sysClr val="window" lastClr="FFFFFF"/>
              </a:solidFill>
              <a:ln w="952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6" name="直接箭头连接符 5">
                <a:extLst>
                  <a:ext uri="{FF2B5EF4-FFF2-40B4-BE49-F238E27FC236}">
                    <a16:creationId xmlns:a16="http://schemas.microsoft.com/office/drawing/2014/main" id="{804C61D7-ECBD-4E5C-BE97-29D7B477A5B3}"/>
                  </a:ext>
                </a:extLst>
              </p:cNvPr>
              <p:cNvCxnSpPr>
                <a:cxnSpLocks/>
                <a:stCxn id="11" idx="4"/>
                <a:endCxn id="9" idx="1"/>
              </p:cNvCxnSpPr>
              <p:nvPr/>
            </p:nvCxnSpPr>
            <p:spPr>
              <a:xfrm>
                <a:off x="3176587" y="2030410"/>
                <a:ext cx="820738" cy="1347785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  <a:miter lim="800000"/>
                <a:headEnd type="arrow"/>
                <a:tailEnd type="arrow"/>
              </a:ln>
              <a:effectLst/>
            </p:spPr>
          </p:cxnSp>
          <p:sp>
            <p:nvSpPr>
              <p:cNvPr id="7" name="矩形 5">
                <a:extLst>
                  <a:ext uri="{FF2B5EF4-FFF2-40B4-BE49-F238E27FC236}">
                    <a16:creationId xmlns:a16="http://schemas.microsoft.com/office/drawing/2014/main" id="{235ED98C-71F1-442F-ADDC-683285BF4C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608399">
                <a:off x="3213683" y="2419465"/>
                <a:ext cx="667168" cy="309327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/>
                    <a:ea typeface="微软雅黑"/>
                    <a:cs typeface="+mn-cs"/>
                  </a:rPr>
                  <a:t>5.6</a:t>
                </a:r>
                <a:r>
                  <a:rPr kumimoji="0" lang="zh-CN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/>
                    <a:ea typeface="微软雅黑"/>
                    <a:cs typeface="+mn-cs"/>
                  </a:rPr>
                  <a:t>公里</a:t>
                </a:r>
              </a:p>
            </p:txBody>
          </p:sp>
          <p:cxnSp>
            <p:nvCxnSpPr>
              <p:cNvPr id="8" name="直接箭头连接符 7">
                <a:extLst>
                  <a:ext uri="{FF2B5EF4-FFF2-40B4-BE49-F238E27FC236}">
                    <a16:creationId xmlns:a16="http://schemas.microsoft.com/office/drawing/2014/main" id="{06E25822-8A2A-4A0B-BE4D-990F3C07000A}"/>
                  </a:ext>
                </a:extLst>
              </p:cNvPr>
              <p:cNvCxnSpPr>
                <a:cxnSpLocks/>
                <a:stCxn id="9" idx="5"/>
                <a:endCxn id="18" idx="1"/>
              </p:cNvCxnSpPr>
              <p:nvPr/>
            </p:nvCxnSpPr>
            <p:spPr>
              <a:xfrm>
                <a:off x="4622800" y="3897308"/>
                <a:ext cx="3579813" cy="2276472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  <a:miter lim="800000"/>
                <a:headEnd type="arrow"/>
                <a:tailEnd type="arrow"/>
              </a:ln>
              <a:effectLst/>
            </p:spPr>
          </p:cxnSp>
          <p:sp>
            <p:nvSpPr>
              <p:cNvPr id="9" name="椭圆 9">
                <a:extLst>
                  <a:ext uri="{FF2B5EF4-FFF2-40B4-BE49-F238E27FC236}">
                    <a16:creationId xmlns:a16="http://schemas.microsoft.com/office/drawing/2014/main" id="{911AEDE2-B010-49BA-9454-C7FB650546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8737" y="3271834"/>
                <a:ext cx="882649" cy="733424"/>
              </a:xfrm>
              <a:prstGeom prst="ellipse">
                <a:avLst/>
              </a:prstGeom>
              <a:solidFill>
                <a:sysClr val="window" lastClr="FFFFFF"/>
              </a:solidFill>
              <a:ln w="952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" name="矩形 22">
                <a:extLst>
                  <a:ext uri="{FF2B5EF4-FFF2-40B4-BE49-F238E27FC236}">
                    <a16:creationId xmlns:a16="http://schemas.microsoft.com/office/drawing/2014/main" id="{5356083B-12AA-4D11-9456-E31506652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365311">
                <a:off x="6539034" y="5111114"/>
                <a:ext cx="749058" cy="26161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51</a:t>
                </a:r>
                <a:r>
                  <a:rPr kumimoji="0" lang="zh-CN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公里</a:t>
                </a:r>
              </a:p>
            </p:txBody>
          </p:sp>
          <p:sp>
            <p:nvSpPr>
              <p:cNvPr id="11" name="椭圆 9">
                <a:extLst>
                  <a:ext uri="{FF2B5EF4-FFF2-40B4-BE49-F238E27FC236}">
                    <a16:creationId xmlns:a16="http://schemas.microsoft.com/office/drawing/2014/main" id="{30CC4EEA-2AE9-4F1B-B826-5721067FB8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3674" y="1644648"/>
                <a:ext cx="884238" cy="385763"/>
              </a:xfrm>
              <a:prstGeom prst="ellipse">
                <a:avLst/>
              </a:prstGeom>
              <a:solidFill>
                <a:sysClr val="window" lastClr="FFFFFF"/>
              </a:solidFill>
              <a:ln w="952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2" name="直接箭头连接符 11">
                <a:extLst>
                  <a:ext uri="{FF2B5EF4-FFF2-40B4-BE49-F238E27FC236}">
                    <a16:creationId xmlns:a16="http://schemas.microsoft.com/office/drawing/2014/main" id="{743C9163-80B6-4AF1-A114-42FB13453B5C}"/>
                  </a:ext>
                </a:extLst>
              </p:cNvPr>
              <p:cNvCxnSpPr>
                <a:cxnSpLocks/>
                <a:stCxn id="5" idx="2"/>
                <a:endCxn id="9" idx="6"/>
              </p:cNvCxnSpPr>
              <p:nvPr/>
            </p:nvCxnSpPr>
            <p:spPr>
              <a:xfrm flipH="1">
                <a:off x="4751388" y="2259010"/>
                <a:ext cx="1141413" cy="1379536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  <a:miter lim="800000"/>
                <a:headEnd type="arrow"/>
                <a:tailEnd type="arrow"/>
              </a:ln>
              <a:effectLst/>
            </p:spPr>
          </p:cxnSp>
          <p:sp>
            <p:nvSpPr>
              <p:cNvPr id="13" name="圆角矩形 18">
                <a:extLst>
                  <a:ext uri="{FF2B5EF4-FFF2-40B4-BE49-F238E27FC236}">
                    <a16:creationId xmlns:a16="http://schemas.microsoft.com/office/drawing/2014/main" id="{3EC5E514-F9D1-45FC-B43F-29557F027931}"/>
                  </a:ext>
                </a:extLst>
              </p:cNvPr>
              <p:cNvSpPr/>
              <p:nvPr/>
            </p:nvSpPr>
            <p:spPr>
              <a:xfrm>
                <a:off x="2509837" y="1217611"/>
                <a:ext cx="4484688" cy="3278183"/>
              </a:xfrm>
              <a:prstGeom prst="roundRect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lgDashDot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endParaRPr>
              </a:p>
            </p:txBody>
          </p:sp>
          <p:sp>
            <p:nvSpPr>
              <p:cNvPr id="14" name="矩形标注 5">
                <a:extLst>
                  <a:ext uri="{FF2B5EF4-FFF2-40B4-BE49-F238E27FC236}">
                    <a16:creationId xmlns:a16="http://schemas.microsoft.com/office/drawing/2014/main" id="{ADA169DE-740F-4BC6-B76C-0DC1B3ADAE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7849" y="3275009"/>
                <a:ext cx="1579564" cy="622300"/>
              </a:xfrm>
              <a:prstGeom prst="wedgeRectCallout">
                <a:avLst>
                  <a:gd name="adj1" fmla="val 88594"/>
                  <a:gd name="adj2" fmla="val 11027"/>
                </a:avLst>
              </a:prstGeom>
              <a:solidFill>
                <a:sysClr val="window" lastClr="FFFFFF"/>
              </a:solidFill>
              <a:ln w="952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</a:t>
                </a:r>
                <a:r>
                  <a:rPr kumimoji="0" lang="zh-CN" altLang="en-US" sz="11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汽车城</a:t>
                </a:r>
                <a:endParaRPr kumimoji="0" lang="en-US" altLang="zh-CN" sz="1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矩形标注 5">
                <a:extLst>
                  <a:ext uri="{FF2B5EF4-FFF2-40B4-BE49-F238E27FC236}">
                    <a16:creationId xmlns:a16="http://schemas.microsoft.com/office/drawing/2014/main" id="{4B354160-AC61-49FF-8203-64C11226AF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75437" y="1201966"/>
                <a:ext cx="1868487" cy="498244"/>
              </a:xfrm>
              <a:prstGeom prst="wedgeRectCallout">
                <a:avLst>
                  <a:gd name="adj1" fmla="val -64629"/>
                  <a:gd name="adj2" fmla="val 133959"/>
                </a:avLst>
              </a:prstGeom>
              <a:solidFill>
                <a:sysClr val="window" lastClr="FFFFFF"/>
              </a:solidFill>
              <a:ln w="952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</a:t>
                </a:r>
                <a:r>
                  <a:rPr kumimoji="0" lang="zh-CN" altLang="en-US" sz="11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汽车商圈</a:t>
                </a:r>
                <a:endParaRPr kumimoji="0" lang="en-US" altLang="zh-CN" sz="1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矩形 28">
                <a:extLst>
                  <a:ext uri="{FF2B5EF4-FFF2-40B4-BE49-F238E27FC236}">
                    <a16:creationId xmlns:a16="http://schemas.microsoft.com/office/drawing/2014/main" id="{BD5E7685-1A4D-4474-90B7-50C9E3A7C6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488599">
                <a:off x="5089087" y="2851264"/>
                <a:ext cx="550151" cy="309327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/>
                    <a:ea typeface="微软雅黑"/>
                    <a:cs typeface="+mn-cs"/>
                  </a:rPr>
                  <a:t>6</a:t>
                </a:r>
                <a:r>
                  <a:rPr kumimoji="0" lang="zh-CN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/>
                    <a:ea typeface="微软雅黑"/>
                    <a:cs typeface="+mn-cs"/>
                  </a:rPr>
                  <a:t>公里</a:t>
                </a:r>
              </a:p>
            </p:txBody>
          </p:sp>
          <p:sp>
            <p:nvSpPr>
              <p:cNvPr id="17" name="文本框 17">
                <a:extLst>
                  <a:ext uri="{FF2B5EF4-FFF2-40B4-BE49-F238E27FC236}">
                    <a16:creationId xmlns:a16="http://schemas.microsoft.com/office/drawing/2014/main" id="{432998E0-A15F-4847-9724-F540A16258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20150528">
                <a:off x="849312" y="5523154"/>
                <a:ext cx="2895600" cy="769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示意</a:t>
                </a:r>
              </a:p>
            </p:txBody>
          </p:sp>
          <p:sp>
            <p:nvSpPr>
              <p:cNvPr id="18" name="椭圆 9">
                <a:extLst>
                  <a:ext uri="{FF2B5EF4-FFF2-40B4-BE49-F238E27FC236}">
                    <a16:creationId xmlns:a16="http://schemas.microsoft.com/office/drawing/2014/main" id="{C9581FE8-8F51-45EB-87BB-1A7A763E9C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20063" y="6116638"/>
                <a:ext cx="558800" cy="384175"/>
              </a:xfrm>
              <a:prstGeom prst="ellipse">
                <a:avLst/>
              </a:prstGeom>
              <a:solidFill>
                <a:sysClr val="window" lastClr="FFFFFF"/>
              </a:solidFill>
              <a:ln w="952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3" name="文本框 17">
                <a:extLst>
                  <a:ext uri="{FF2B5EF4-FFF2-40B4-BE49-F238E27FC236}">
                    <a16:creationId xmlns:a16="http://schemas.microsoft.com/office/drawing/2014/main" id="{432998E0-A15F-4847-9724-F540A16258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75435" y="271611"/>
                <a:ext cx="11788830" cy="482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用地图说明清楚城市汽车商圈分布情况，表格标注主要品牌情况</a:t>
                </a:r>
              </a:p>
            </p:txBody>
          </p:sp>
        </p:grp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59A3B5B-2B80-4265-A0EC-FB6C359F2355}"/>
                </a:ext>
              </a:extLst>
            </p:cNvPr>
            <p:cNvSpPr txBox="1"/>
            <p:nvPr/>
          </p:nvSpPr>
          <p:spPr>
            <a:xfrm>
              <a:off x="2132583" y="3499955"/>
              <a:ext cx="232976" cy="39261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EF5EC3C0-D5E7-4AD7-9957-75CE059CF7B2}"/>
                </a:ext>
              </a:extLst>
            </p:cNvPr>
            <p:cNvSpPr txBox="1"/>
            <p:nvPr/>
          </p:nvSpPr>
          <p:spPr>
            <a:xfrm>
              <a:off x="3334327" y="2309813"/>
              <a:ext cx="232976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796AE28B-34B9-4AC4-8062-E166DB9A5FD4}"/>
                </a:ext>
              </a:extLst>
            </p:cNvPr>
            <p:cNvSpPr txBox="1"/>
            <p:nvPr/>
          </p:nvSpPr>
          <p:spPr>
            <a:xfrm>
              <a:off x="1363487" y="1929311"/>
              <a:ext cx="232976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8A411D4F-8243-4504-B597-67CF2CF91898}"/>
                </a:ext>
              </a:extLst>
            </p:cNvPr>
            <p:cNvSpPr txBox="1"/>
            <p:nvPr/>
          </p:nvSpPr>
          <p:spPr>
            <a:xfrm>
              <a:off x="4782405" y="5628209"/>
              <a:ext cx="232976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</a:t>
              </a:r>
            </a:p>
          </p:txBody>
        </p:sp>
        <p:sp>
          <p:nvSpPr>
            <p:cNvPr id="22" name="星形: 五角 21">
              <a:extLst>
                <a:ext uri="{FF2B5EF4-FFF2-40B4-BE49-F238E27FC236}">
                  <a16:creationId xmlns:a16="http://schemas.microsoft.com/office/drawing/2014/main" id="{1E2AD310-F495-4111-A6CE-95DE38BFF3AC}"/>
                </a:ext>
              </a:extLst>
            </p:cNvPr>
            <p:cNvSpPr/>
            <p:nvPr/>
          </p:nvSpPr>
          <p:spPr>
            <a:xfrm>
              <a:off x="2070635" y="3643899"/>
              <a:ext cx="200417" cy="24867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对话气泡: 矩形 29">
              <a:extLst>
                <a:ext uri="{FF2B5EF4-FFF2-40B4-BE49-F238E27FC236}">
                  <a16:creationId xmlns:a16="http://schemas.microsoft.com/office/drawing/2014/main" id="{134DFC67-C62D-4B19-AF25-3F35DD0D4B40}"/>
                </a:ext>
              </a:extLst>
            </p:cNvPr>
            <p:cNvSpPr/>
            <p:nvPr/>
          </p:nvSpPr>
          <p:spPr>
            <a:xfrm>
              <a:off x="1527048" y="4434840"/>
              <a:ext cx="1051560" cy="600365"/>
            </a:xfrm>
            <a:prstGeom prst="wedgeRectCallout">
              <a:avLst>
                <a:gd name="adj1" fmla="val 13080"/>
                <a:gd name="adj2" fmla="val -142273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/>
                <a:t>经销商简称</a:t>
              </a:r>
              <a:endParaRPr lang="en-US" altLang="zh-CN" sz="1200" dirty="0"/>
            </a:p>
            <a:p>
              <a:pPr algn="ctr"/>
              <a:r>
                <a:rPr lang="zh-CN" altLang="en-US" sz="1200" dirty="0"/>
                <a:t>品牌中心</a:t>
              </a:r>
              <a:r>
                <a:rPr lang="en-US" altLang="zh-CN" sz="1200" dirty="0"/>
                <a:t>B</a:t>
              </a:r>
              <a:r>
                <a:rPr lang="zh-CN" altLang="en-US" sz="1200" dirty="0"/>
                <a:t>级</a:t>
              </a:r>
              <a:endParaRPr lang="en-US" altLang="zh-CN" sz="1200" dirty="0"/>
            </a:p>
          </p:txBody>
        </p:sp>
      </p:grpSp>
      <p:graphicFrame>
        <p:nvGraphicFramePr>
          <p:cNvPr id="32" name="表格 31">
            <a:extLst>
              <a:ext uri="{FF2B5EF4-FFF2-40B4-BE49-F238E27FC236}">
                <a16:creationId xmlns:a16="http://schemas.microsoft.com/office/drawing/2014/main" id="{6CC9D8CB-A1C1-4A34-A01B-0C72EF322D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117255"/>
              </p:ext>
            </p:extLst>
          </p:nvPr>
        </p:nvGraphicFramePr>
        <p:xfrm>
          <a:off x="6723159" y="1253528"/>
          <a:ext cx="4976262" cy="4763834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13543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87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4516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0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汽车商圈名称</a:t>
                      </a:r>
                      <a:endParaRPr lang="zh-CN" sz="10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6195" marR="1778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0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商圈</a:t>
                      </a:r>
                      <a:endParaRPr lang="en-US" altLang="zh-CN" sz="10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0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排序</a:t>
                      </a:r>
                      <a:endParaRPr lang="zh-CN" sz="10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6195" marR="1778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0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主要品牌</a:t>
                      </a:r>
                      <a:endParaRPr lang="zh-CN" sz="10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6195" marR="1778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86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b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XXXXXXX</a:t>
                      </a:r>
                      <a:endParaRPr lang="zh-CN" altLang="zh-CN" sz="105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50" b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sz="105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50" b="0" kern="12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先写新能源品牌</a:t>
                      </a:r>
                      <a:endParaRPr lang="en-US" altLang="zh-CN" sz="1050" b="0" kern="12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50" b="0" kern="12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在写传统燃油车品牌</a:t>
                      </a:r>
                      <a:endParaRPr lang="zh-CN" altLang="zh-CN" sz="105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zh-CN" sz="105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50" b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105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zh-CN" sz="105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zh-CN" sz="105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50" b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sz="105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zh-CN" sz="105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zh-CN" sz="105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50" b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sz="105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zh-CN" sz="105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zh-CN" sz="105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50" b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sz="105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zh-CN" sz="105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9200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占位符 1">
            <a:extLst>
              <a:ext uri="{FF2B5EF4-FFF2-40B4-BE49-F238E27FC236}">
                <a16:creationId xmlns:a16="http://schemas.microsoft.com/office/drawing/2014/main" id="{F2C5C94C-F85C-4A3E-85C2-7AB0EA8A53B3}"/>
              </a:ext>
            </a:extLst>
          </p:cNvPr>
          <p:cNvSpPr txBox="1">
            <a:spLocks/>
          </p:cNvSpPr>
          <p:nvPr/>
        </p:nvSpPr>
        <p:spPr bwMode="auto">
          <a:xfrm>
            <a:off x="292100" y="163936"/>
            <a:ext cx="7523162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市商业商圈分布</a:t>
            </a:r>
          </a:p>
        </p:txBody>
      </p:sp>
      <p:graphicFrame>
        <p:nvGraphicFramePr>
          <p:cNvPr id="32" name="表格 31">
            <a:extLst>
              <a:ext uri="{FF2B5EF4-FFF2-40B4-BE49-F238E27FC236}">
                <a16:creationId xmlns:a16="http://schemas.microsoft.com/office/drawing/2014/main" id="{6CC9D8CB-A1C1-4A34-A01B-0C72EF322D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590142"/>
              </p:ext>
            </p:extLst>
          </p:nvPr>
        </p:nvGraphicFramePr>
        <p:xfrm>
          <a:off x="6723159" y="1433140"/>
          <a:ext cx="4976262" cy="4763834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13543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87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4516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0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商业商圈名称</a:t>
                      </a:r>
                      <a:endParaRPr lang="zh-CN" sz="10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6195" marR="1778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0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商圈</a:t>
                      </a:r>
                      <a:endParaRPr lang="en-US" altLang="zh-CN" sz="10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0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排序</a:t>
                      </a:r>
                      <a:endParaRPr lang="zh-CN" sz="10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6195" marR="1778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0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主要品牌</a:t>
                      </a:r>
                      <a:endParaRPr lang="zh-CN" sz="10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36195" marR="17780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86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XXXXXXX</a:t>
                      </a:r>
                      <a:endParaRPr lang="zh-CN" altLang="zh-CN" sz="80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800" b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sz="80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800" b="0" kern="12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银河、深蓝、小鹏、大众</a:t>
                      </a:r>
                      <a:r>
                        <a:rPr lang="en-US" altLang="zh-CN" sz="800" b="0" kern="12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ID</a:t>
                      </a:r>
                      <a:r>
                        <a:rPr lang="zh-CN" altLang="en-US" sz="800" b="0" kern="12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、埃安、哪吒、非凡、理想、蔚来</a:t>
                      </a:r>
                      <a:endParaRPr lang="zh-CN" altLang="zh-CN" sz="80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zh-CN" sz="80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800" b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80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zh-CN" sz="80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zh-CN" sz="80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800" b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sz="80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zh-CN" sz="80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zh-CN" sz="80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800" b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sz="80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zh-CN" sz="80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zh-CN" sz="80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800" b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sz="80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zh-CN" sz="800" b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8239706"/>
                  </a:ext>
                </a:extLst>
              </a:tr>
            </a:tbl>
          </a:graphicData>
        </a:graphic>
      </p:graphicFrame>
      <p:grpSp>
        <p:nvGrpSpPr>
          <p:cNvPr id="21" name="组合 20">
            <a:extLst>
              <a:ext uri="{FF2B5EF4-FFF2-40B4-BE49-F238E27FC236}">
                <a16:creationId xmlns:a16="http://schemas.microsoft.com/office/drawing/2014/main" id="{B4496B3C-A526-41AC-A28D-517FCA64B620}"/>
              </a:ext>
            </a:extLst>
          </p:cNvPr>
          <p:cNvGrpSpPr/>
          <p:nvPr/>
        </p:nvGrpSpPr>
        <p:grpSpPr>
          <a:xfrm>
            <a:off x="292100" y="1433140"/>
            <a:ext cx="6084207" cy="4763834"/>
            <a:chOff x="304800" y="949249"/>
            <a:chExt cx="7080250" cy="5638801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3D78D822-D266-4C82-99B0-EE14F1D872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4800" y="949249"/>
              <a:ext cx="7080250" cy="5638801"/>
            </a:xfrm>
            <a:prstGeom prst="rect">
              <a:avLst/>
            </a:prstGeom>
            <a:ln>
              <a:noFill/>
            </a:ln>
          </p:spPr>
        </p:pic>
        <p:sp>
          <p:nvSpPr>
            <p:cNvPr id="34" name="圆角矩形 156">
              <a:extLst>
                <a:ext uri="{FF2B5EF4-FFF2-40B4-BE49-F238E27FC236}">
                  <a16:creationId xmlns:a16="http://schemas.microsoft.com/office/drawing/2014/main" id="{18C5782D-17A2-4D04-95DD-785018EE47A1}"/>
                </a:ext>
              </a:extLst>
            </p:cNvPr>
            <p:cNvSpPr/>
            <p:nvPr/>
          </p:nvSpPr>
          <p:spPr>
            <a:xfrm>
              <a:off x="1158746" y="4201994"/>
              <a:ext cx="1028562" cy="290555"/>
            </a:xfrm>
            <a:prstGeom prst="roundRect">
              <a:avLst/>
            </a:prstGeom>
            <a:solidFill>
              <a:schemeClr val="bg1">
                <a:alpha val="41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经开商圈</a:t>
              </a:r>
              <a:endParaRPr lang="en-US" altLang="zh-CN" sz="9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永旺</a:t>
              </a:r>
              <a:r>
                <a:rPr lang="en-US" altLang="zh-CN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万达</a:t>
              </a:r>
              <a:endParaRPr lang="en-US" altLang="zh-CN" sz="9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EBDC73FA-77F4-4D9E-891B-D1A94488F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1318" y="4363903"/>
              <a:ext cx="152400" cy="20719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6" name="圆角矩形 170">
              <a:extLst>
                <a:ext uri="{FF2B5EF4-FFF2-40B4-BE49-F238E27FC236}">
                  <a16:creationId xmlns:a16="http://schemas.microsoft.com/office/drawing/2014/main" id="{29D59889-DF1E-477B-9B5B-C001423E4AF0}"/>
                </a:ext>
              </a:extLst>
            </p:cNvPr>
            <p:cNvSpPr/>
            <p:nvPr/>
          </p:nvSpPr>
          <p:spPr>
            <a:xfrm>
              <a:off x="1479721" y="3379009"/>
              <a:ext cx="1088759" cy="290555"/>
            </a:xfrm>
            <a:prstGeom prst="roundRect">
              <a:avLst/>
            </a:prstGeom>
            <a:solidFill>
              <a:schemeClr val="bg1">
                <a:alpha val="41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王家湾商圈</a:t>
              </a:r>
              <a:endParaRPr lang="en-US" altLang="zh-CN" sz="9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摩尔城</a:t>
              </a:r>
              <a:r>
                <a:rPr lang="en-US" altLang="zh-CN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大洋</a:t>
              </a:r>
              <a:endParaRPr lang="en-US" altLang="zh-CN" sz="9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4B7E5178-8C04-4F7A-8D41-A49589E43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3418" y="3424103"/>
              <a:ext cx="152400" cy="20719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8" name="圆角矩形 172">
              <a:extLst>
                <a:ext uri="{FF2B5EF4-FFF2-40B4-BE49-F238E27FC236}">
                  <a16:creationId xmlns:a16="http://schemas.microsoft.com/office/drawing/2014/main" id="{F5AC613C-1CD3-4AA2-B77E-89FD353ECC46}"/>
                </a:ext>
              </a:extLst>
            </p:cNvPr>
            <p:cNvSpPr/>
            <p:nvPr/>
          </p:nvSpPr>
          <p:spPr>
            <a:xfrm>
              <a:off x="2439471" y="2801750"/>
              <a:ext cx="828998" cy="310786"/>
            </a:xfrm>
            <a:prstGeom prst="roundRect">
              <a:avLst/>
            </a:prstGeom>
            <a:solidFill>
              <a:schemeClr val="bg1">
                <a:alpha val="41000"/>
              </a:schemeClr>
            </a:solidFill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武广商圈</a:t>
              </a:r>
              <a:endParaRPr lang="en-US" altLang="zh-CN" sz="9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武广</a:t>
              </a:r>
              <a:r>
                <a:rPr lang="en-US" altLang="zh-CN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,K11</a:t>
              </a:r>
            </a:p>
          </p:txBody>
        </p:sp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B9F175FD-50D8-4E19-AB1B-2E60128BA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6426" y="2951408"/>
              <a:ext cx="152400" cy="20719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0" name="圆角矩形 174">
              <a:extLst>
                <a:ext uri="{FF2B5EF4-FFF2-40B4-BE49-F238E27FC236}">
                  <a16:creationId xmlns:a16="http://schemas.microsoft.com/office/drawing/2014/main" id="{F852A87F-2D68-4B62-9143-5125F39059F3}"/>
                </a:ext>
              </a:extLst>
            </p:cNvPr>
            <p:cNvSpPr/>
            <p:nvPr/>
          </p:nvSpPr>
          <p:spPr>
            <a:xfrm>
              <a:off x="2859851" y="2359834"/>
              <a:ext cx="965293" cy="238522"/>
            </a:xfrm>
            <a:prstGeom prst="roundRect">
              <a:avLst/>
            </a:prstGeom>
            <a:solidFill>
              <a:schemeClr val="bg1">
                <a:alpha val="41000"/>
              </a:schemeClr>
            </a:solidFill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天地商圈</a:t>
              </a:r>
              <a:endParaRPr lang="en-US" altLang="zh-CN" sz="9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壹方</a:t>
              </a:r>
              <a:r>
                <a:rPr lang="en-US" altLang="zh-CN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天地</a:t>
              </a:r>
              <a:endParaRPr lang="en-US" altLang="zh-CN" sz="9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00BA0B95-585D-48C4-9DD8-F7FEA74CA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5976" y="2627591"/>
              <a:ext cx="152400" cy="20719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2" name="圆角矩形 176">
              <a:extLst>
                <a:ext uri="{FF2B5EF4-FFF2-40B4-BE49-F238E27FC236}">
                  <a16:creationId xmlns:a16="http://schemas.microsoft.com/office/drawing/2014/main" id="{024D9BDF-6E99-4883-902A-66D2BEA93D62}"/>
                </a:ext>
              </a:extLst>
            </p:cNvPr>
            <p:cNvSpPr/>
            <p:nvPr/>
          </p:nvSpPr>
          <p:spPr>
            <a:xfrm>
              <a:off x="1400913" y="2324650"/>
              <a:ext cx="1002295" cy="352580"/>
            </a:xfrm>
            <a:prstGeom prst="roundRect">
              <a:avLst/>
            </a:prstGeom>
            <a:solidFill>
              <a:schemeClr val="bg1">
                <a:alpha val="41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东西湖商圈</a:t>
              </a:r>
              <a:endParaRPr lang="en-US" altLang="zh-CN" sz="9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宜家</a:t>
              </a:r>
              <a:endParaRPr lang="en-US" altLang="zh-CN" sz="9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660D1E0A-8A01-4A08-B10B-035179788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7218" y="2486559"/>
              <a:ext cx="152400" cy="20719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4" name="圆角矩形 178">
              <a:extLst>
                <a:ext uri="{FF2B5EF4-FFF2-40B4-BE49-F238E27FC236}">
                  <a16:creationId xmlns:a16="http://schemas.microsoft.com/office/drawing/2014/main" id="{7B301297-A496-45B3-B033-BA9AC82F3D27}"/>
                </a:ext>
              </a:extLst>
            </p:cNvPr>
            <p:cNvSpPr/>
            <p:nvPr/>
          </p:nvSpPr>
          <p:spPr>
            <a:xfrm>
              <a:off x="4575688" y="2634100"/>
              <a:ext cx="1105151" cy="325065"/>
            </a:xfrm>
            <a:prstGeom prst="roundRect">
              <a:avLst/>
            </a:prstGeom>
            <a:solidFill>
              <a:schemeClr val="bg1">
                <a:alpha val="41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徐东商圈</a:t>
              </a:r>
              <a:endParaRPr lang="en-US" altLang="zh-CN" sz="9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新世界</a:t>
              </a:r>
              <a:r>
                <a:rPr lang="en-US" altLang="zh-CN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群星城</a:t>
              </a:r>
              <a:endParaRPr lang="en-US" altLang="zh-CN" sz="9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866A5077-B7E9-4C50-94CE-53F905F1D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3288" y="2677427"/>
              <a:ext cx="152400" cy="20719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6" name="圆角矩形 180">
              <a:extLst>
                <a:ext uri="{FF2B5EF4-FFF2-40B4-BE49-F238E27FC236}">
                  <a16:creationId xmlns:a16="http://schemas.microsoft.com/office/drawing/2014/main" id="{EBCD06EE-0331-4793-8F6C-176902DF1E64}"/>
                </a:ext>
              </a:extLst>
            </p:cNvPr>
            <p:cNvSpPr/>
            <p:nvPr/>
          </p:nvSpPr>
          <p:spPr>
            <a:xfrm>
              <a:off x="4441364" y="3273643"/>
              <a:ext cx="803736" cy="241996"/>
            </a:xfrm>
            <a:prstGeom prst="roundRect">
              <a:avLst/>
            </a:prstGeom>
            <a:solidFill>
              <a:schemeClr val="bg1">
                <a:alpha val="41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汉街商圈</a:t>
              </a:r>
              <a:endParaRPr lang="en-US" altLang="zh-CN" sz="9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17C742B3-60F5-4030-B3CE-90EBD1928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8964" y="3308448"/>
              <a:ext cx="152400" cy="20719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8" name="圆角矩形 182">
              <a:extLst>
                <a:ext uri="{FF2B5EF4-FFF2-40B4-BE49-F238E27FC236}">
                  <a16:creationId xmlns:a16="http://schemas.microsoft.com/office/drawing/2014/main" id="{0621E5D5-9013-4E3E-9AC2-444766A6B7AA}"/>
                </a:ext>
              </a:extLst>
            </p:cNvPr>
            <p:cNvSpPr/>
            <p:nvPr/>
          </p:nvSpPr>
          <p:spPr>
            <a:xfrm>
              <a:off x="5245100" y="4063593"/>
              <a:ext cx="1128982" cy="412513"/>
            </a:xfrm>
            <a:prstGeom prst="roundRect">
              <a:avLst/>
            </a:prstGeom>
            <a:solidFill>
              <a:schemeClr val="bg1">
                <a:alpha val="41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光谷商圈</a:t>
              </a:r>
              <a:endParaRPr lang="en-US" altLang="zh-CN" sz="9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大悦城</a:t>
              </a:r>
              <a:r>
                <a:rPr lang="en-US" altLang="zh-CN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世界城</a:t>
              </a:r>
              <a:endParaRPr lang="en-US" altLang="zh-CN" sz="9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49" name="图片 48">
              <a:extLst>
                <a:ext uri="{FF2B5EF4-FFF2-40B4-BE49-F238E27FC236}">
                  <a16:creationId xmlns:a16="http://schemas.microsoft.com/office/drawing/2014/main" id="{CBD638D3-AD87-408D-9F71-E1ABE7491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2700" y="4098398"/>
              <a:ext cx="152400" cy="20719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0" name="圆角矩形 184">
              <a:extLst>
                <a:ext uri="{FF2B5EF4-FFF2-40B4-BE49-F238E27FC236}">
                  <a16:creationId xmlns:a16="http://schemas.microsoft.com/office/drawing/2014/main" id="{EBDD7DD0-D1ED-4480-93C6-B71FF6862147}"/>
                </a:ext>
              </a:extLst>
            </p:cNvPr>
            <p:cNvSpPr/>
            <p:nvPr/>
          </p:nvSpPr>
          <p:spPr>
            <a:xfrm>
              <a:off x="3618377" y="4073378"/>
              <a:ext cx="1017125" cy="290524"/>
            </a:xfrm>
            <a:prstGeom prst="roundRect">
              <a:avLst/>
            </a:prstGeom>
            <a:solidFill>
              <a:schemeClr val="bg1">
                <a:alpha val="41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武珞路商圈</a:t>
              </a:r>
              <a:endParaRPr lang="en-US" altLang="zh-CN" sz="9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梦时代</a:t>
              </a:r>
              <a:r>
                <a:rPr lang="en-US" altLang="zh-CN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9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群光</a:t>
              </a:r>
              <a:endParaRPr lang="en-US" altLang="zh-CN" sz="9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CD40711D-257F-4A88-A95C-B1ABB2AD2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164" y="3866187"/>
              <a:ext cx="152400" cy="20719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563D2CBD-CCCB-4769-A52D-A7492F887EA4}"/>
                </a:ext>
              </a:extLst>
            </p:cNvPr>
            <p:cNvSpPr/>
            <p:nvPr/>
          </p:nvSpPr>
          <p:spPr>
            <a:xfrm rot="21429101">
              <a:off x="1663759" y="2278839"/>
              <a:ext cx="933249" cy="58295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AEEE5122-BC00-4A9D-93BE-E5FD83D0753F}"/>
                </a:ext>
              </a:extLst>
            </p:cNvPr>
            <p:cNvSpPr/>
            <p:nvPr/>
          </p:nvSpPr>
          <p:spPr>
            <a:xfrm rot="21429101">
              <a:off x="4970050" y="3870941"/>
              <a:ext cx="1333035" cy="97494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8086342F-C431-47EC-8C92-823317EC36E6}"/>
                </a:ext>
              </a:extLst>
            </p:cNvPr>
            <p:cNvSpPr/>
            <p:nvPr/>
          </p:nvSpPr>
          <p:spPr>
            <a:xfrm rot="21429101">
              <a:off x="2386642" y="3399991"/>
              <a:ext cx="639234" cy="39520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19304DE7-25E3-4FB3-9775-7A39714BA615}"/>
                </a:ext>
              </a:extLst>
            </p:cNvPr>
            <p:cNvSpPr/>
            <p:nvPr/>
          </p:nvSpPr>
          <p:spPr>
            <a:xfrm>
              <a:off x="2523264" y="3468711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①</a:t>
              </a:r>
              <a:endParaRPr lang="zh-CN" altLang="en-US" dirty="0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57B56400-2747-4F57-B290-C977D6E54055}"/>
                </a:ext>
              </a:extLst>
            </p:cNvPr>
            <p:cNvSpPr/>
            <p:nvPr/>
          </p:nvSpPr>
          <p:spPr>
            <a:xfrm>
              <a:off x="1918279" y="2548557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①</a:t>
              </a:r>
              <a:endParaRPr lang="zh-CN" altLang="en-US" dirty="0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3289BA08-20B7-4E03-BC9F-983AB25ECE12}"/>
                </a:ext>
              </a:extLst>
            </p:cNvPr>
            <p:cNvSpPr/>
            <p:nvPr/>
          </p:nvSpPr>
          <p:spPr>
            <a:xfrm>
              <a:off x="5521057" y="4424538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①</a:t>
              </a:r>
              <a:endParaRPr lang="zh-CN" altLang="en-US" dirty="0"/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6BE67FD7-A376-49C2-B929-7D698D483813}"/>
                </a:ext>
              </a:extLst>
            </p:cNvPr>
            <p:cNvSpPr/>
            <p:nvPr/>
          </p:nvSpPr>
          <p:spPr>
            <a:xfrm rot="21429101">
              <a:off x="1790812" y="4407386"/>
              <a:ext cx="639234" cy="39520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E19DA8D1-E04A-4F0C-9DF6-A70EDDF37812}"/>
                </a:ext>
              </a:extLst>
            </p:cNvPr>
            <p:cNvSpPr/>
            <p:nvPr/>
          </p:nvSpPr>
          <p:spPr>
            <a:xfrm>
              <a:off x="1927434" y="4476106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①</a:t>
              </a:r>
              <a:endParaRPr lang="zh-CN" altLang="en-US" dirty="0"/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DEC55BAB-B28E-4406-8789-120AB19AE79A}"/>
                </a:ext>
              </a:extLst>
            </p:cNvPr>
            <p:cNvSpPr/>
            <p:nvPr/>
          </p:nvSpPr>
          <p:spPr>
            <a:xfrm rot="21429101">
              <a:off x="3986907" y="2558871"/>
              <a:ext cx="639234" cy="39520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F1DBD38F-7BE7-48E7-9219-B6CF15FA6E9E}"/>
                </a:ext>
              </a:extLst>
            </p:cNvPr>
            <p:cNvSpPr/>
            <p:nvPr/>
          </p:nvSpPr>
          <p:spPr>
            <a:xfrm>
              <a:off x="3987820" y="2577410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①</a:t>
              </a:r>
              <a:endParaRPr lang="zh-CN" altLang="en-US" dirty="0"/>
            </a:p>
          </p:txBody>
        </p:sp>
      </p:grpSp>
      <p:sp>
        <p:nvSpPr>
          <p:cNvPr id="62" name="文本框 17">
            <a:extLst>
              <a:ext uri="{FF2B5EF4-FFF2-40B4-BE49-F238E27FC236}">
                <a16:creationId xmlns:a16="http://schemas.microsoft.com/office/drawing/2014/main" id="{C99D523F-F402-49F1-AEEF-3AB26F2E4D64}"/>
              </a:ext>
            </a:extLst>
          </p:cNvPr>
          <p:cNvSpPr txBox="1">
            <a:spLocks noChangeArrowheads="1"/>
          </p:cNvSpPr>
          <p:nvPr/>
        </p:nvSpPr>
        <p:spPr bwMode="auto">
          <a:xfrm rot="20150528">
            <a:off x="155121" y="5314444"/>
            <a:ext cx="1897687" cy="638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示意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358BC99-CED4-43C1-B79E-566BE037870A}"/>
              </a:ext>
            </a:extLst>
          </p:cNvPr>
          <p:cNvSpPr txBox="1"/>
          <p:nvPr/>
        </p:nvSpPr>
        <p:spPr>
          <a:xfrm>
            <a:off x="292100" y="906236"/>
            <a:ext cx="8419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若未申报商业商圈店，此页可不填写</a:t>
            </a:r>
          </a:p>
        </p:txBody>
      </p:sp>
    </p:spTree>
    <p:extLst>
      <p:ext uri="{BB962C8B-B14F-4D97-AF65-F5344CB8AC3E}">
        <p14:creationId xmlns:p14="http://schemas.microsoft.com/office/powerpoint/2010/main" val="1279230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内容占位符 40961">
            <a:extLst>
              <a:ext uri="{FF2B5EF4-FFF2-40B4-BE49-F238E27FC236}">
                <a16:creationId xmlns:a16="http://schemas.microsoft.com/office/drawing/2014/main" id="{69E4771D-5B6E-452E-9549-974BC75C62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710884"/>
              </p:ext>
            </p:extLst>
          </p:nvPr>
        </p:nvGraphicFramePr>
        <p:xfrm>
          <a:off x="398174" y="976745"/>
          <a:ext cx="11160125" cy="5456724"/>
        </p:xfrm>
        <a:graphic>
          <a:graphicData uri="http://schemas.openxmlformats.org/drawingml/2006/table">
            <a:tbl>
              <a:tblPr/>
              <a:tblGrid>
                <a:gridCol w="1165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8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50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0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145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401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拟建店</a:t>
                      </a:r>
                      <a:endParaRPr lang="en-US" altLang="zh-CN" sz="14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lvl="0" algn="ctr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地址</a:t>
                      </a:r>
                    </a:p>
                  </a:txBody>
                  <a:tcPr marL="91429" marR="91429" marT="45723" marB="45723" anchor="ctr">
                    <a:lnL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US" altLang="zh-CN" sz="1400" baseline="0" dirty="0" err="1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xxxxxxxx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29" marR="91429" marT="45723" marB="45723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4401">
                <a:tc>
                  <a:txBody>
                    <a:bodyPr/>
                    <a:lstStyle/>
                    <a:p>
                      <a:pPr lvl="0" algn="ctr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拟建场地可开工时间</a:t>
                      </a:r>
                    </a:p>
                  </a:txBody>
                  <a:tcPr marL="91429" marR="91429" marT="45723" marB="45723" anchor="ctr">
                    <a:lnL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US" altLang="zh-CN" sz="1400" baseline="0" dirty="0" err="1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xxxxxx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29" marR="91429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1874"/>
                  </a:ext>
                </a:extLst>
              </a:tr>
              <a:tr h="551253">
                <a:tc rowSpan="3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土地</a:t>
                      </a:r>
                      <a:endParaRPr lang="en-US" altLang="zh-CN" sz="14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lvl="0" algn="ctr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形态</a:t>
                      </a:r>
                    </a:p>
                  </a:txBody>
                  <a:tcPr marL="91429" marR="91429" marT="45723" marB="45723" anchor="ctr">
                    <a:lnL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□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购买</a:t>
                      </a:r>
                    </a:p>
                  </a:txBody>
                  <a:tcPr marL="91429" marR="91429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金额： </a:t>
                      </a:r>
                      <a:r>
                        <a:rPr lang="en-US" altLang="zh-CN" sz="1400" baseline="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万元</a:t>
                      </a:r>
                    </a:p>
                  </a:txBody>
                  <a:tcPr marL="91429" marR="91429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使用年限：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</a:t>
                      </a:r>
                      <a:r>
                        <a:rPr lang="en-US" altLang="zh-CN" sz="1400" baseline="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</a:p>
                  </a:txBody>
                  <a:tcPr marL="91429" marR="91429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日至</a:t>
                      </a: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1429" marR="91429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440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Wingdings" panose="05000000000000000000" charset="0"/>
                        </a:rPr>
                        <a:t>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租赁</a:t>
                      </a:r>
                    </a:p>
                  </a:txBody>
                  <a:tcPr marL="91429" marR="91429" marT="45723" marB="45723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年租金：</a:t>
                      </a:r>
                      <a:r>
                        <a:rPr lang="en-US" altLang="zh-CN" sz="14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400" baseline="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万元</a:t>
                      </a:r>
                    </a:p>
                  </a:txBody>
                  <a:tcPr marL="91429" marR="91429" marT="45723" marB="45723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租赁期限：</a:t>
                      </a:r>
                      <a:r>
                        <a:rPr lang="en-US" altLang="zh-CN" sz="1400" baseline="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</a:p>
                  </a:txBody>
                  <a:tcPr marL="91429" marR="91429" marT="45723" marB="45723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400" u="sng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2020 </a:t>
                      </a: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12</a:t>
                      </a:r>
                      <a:r>
                        <a:rPr lang="en-US" altLang="zh-CN" sz="1400" u="sng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400" u="sng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1 </a:t>
                      </a: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日至</a:t>
                      </a: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2029  </a:t>
                      </a:r>
                      <a:r>
                        <a:rPr lang="en-US" altLang="zh-CN" sz="1400" u="sng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30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1429" marR="91429" marT="45723" marB="45723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4401">
                <a:tc vMerge="1">
                  <a:txBody>
                    <a:bodyPr/>
                    <a:lstStyle/>
                    <a:p>
                      <a:pPr lvl="0" algn="ctr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endParaRPr lang="zh-CN" altLang="en-US" sz="14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29" marR="91429" marT="45723" marB="45723" anchor="ctr">
                    <a:lnL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□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意向租赁</a:t>
                      </a:r>
                    </a:p>
                  </a:txBody>
                  <a:tcPr marL="91429" marR="91429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年租金：</a:t>
                      </a:r>
                      <a:r>
                        <a:rPr lang="en-US" altLang="zh-CN" sz="14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400" baseline="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万元</a:t>
                      </a:r>
                    </a:p>
                  </a:txBody>
                  <a:tcPr marL="91429" marR="91429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租赁期限</a:t>
                      </a:r>
                      <a:r>
                        <a:rPr lang="en-US" altLang="zh-CN" sz="1400" baseline="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：年</a:t>
                      </a:r>
                    </a:p>
                  </a:txBody>
                  <a:tcPr marL="91429" marR="91429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日至</a:t>
                      </a: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400" u="sng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marL="91429" marR="91429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28926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土地规划</a:t>
                      </a:r>
                    </a:p>
                    <a:p>
                      <a:pPr lvl="0" algn="ctr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性质</a:t>
                      </a:r>
                    </a:p>
                  </a:txBody>
                  <a:tcPr marL="91429" marR="91429" marT="45723" marB="45723" anchor="ctr">
                    <a:lnL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Wingdings" panose="05000000000000000000" charset="0"/>
                        </a:rPr>
                        <a:t>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商业用地      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□工业用地         □ 住宅用地        □其它</a:t>
                      </a:r>
                    </a:p>
                  </a:txBody>
                  <a:tcPr marL="91429" marR="91429" marT="45723" marB="45723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918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地面形态</a:t>
                      </a:r>
                    </a:p>
                  </a:txBody>
                  <a:tcPr marL="91429" marR="91429" marT="45723" marB="45723" anchor="ctr">
                    <a:lnL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  <a:defRPr/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□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空地            □地面有建筑（可拆除）       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Wingdings" panose="05000000000000000000" charset="0"/>
                        </a:rPr>
                        <a:t>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地面有建筑（不可拆除）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29" marR="91429" marT="45723" marB="45723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5909">
                <a:tc row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商圈条件</a:t>
                      </a:r>
                    </a:p>
                  </a:txBody>
                  <a:tcPr marL="91429" marR="91429" marT="45723" marB="45723" anchor="ctr">
                    <a:lnL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地理特性</a:t>
                      </a:r>
                    </a:p>
                  </a:txBody>
                  <a:tcPr marL="91429" marR="91429" marT="45723" marB="45723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Wingdings" panose="05000000000000000000" charset="0"/>
                        </a:rPr>
                        <a:t>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商业区</a:t>
                      </a: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□ 住宅区             □ 文教区           □ 工业区            □ 郊区</a:t>
                      </a:r>
                    </a:p>
                  </a:txBody>
                  <a:tcPr marL="91429" marR="91429" marT="45723" marB="45723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38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交通条件</a:t>
                      </a:r>
                    </a:p>
                  </a:txBody>
                  <a:tcPr marL="91429" marR="91429" marT="45723" marB="45723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Clr>
                          <a:srgbClr val="FF5050"/>
                        </a:buClr>
                        <a:buSzPct val="65000"/>
                        <a:buFont typeface="宋体" panose="02010600030101010101" pitchFamily="2" charset="-122"/>
                        <a:buNone/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Wingdings" panose="05000000000000000000" charset="0"/>
                        </a:rPr>
                        <a:t>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市区主干道</a:t>
                      </a: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□ 市区次干道   □ 普通公路    □ 内部道路</a:t>
                      </a:r>
                    </a:p>
                  </a:txBody>
                  <a:tcPr marL="91429" marR="91429" marT="45723" marB="45723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文本占位符 1">
            <a:extLst>
              <a:ext uri="{FF2B5EF4-FFF2-40B4-BE49-F238E27FC236}">
                <a16:creationId xmlns:a16="http://schemas.microsoft.com/office/drawing/2014/main" id="{08564697-A141-49A2-81AE-52B2E25F1EC0}"/>
              </a:ext>
            </a:extLst>
          </p:cNvPr>
          <p:cNvSpPr txBox="1">
            <a:spLocks/>
          </p:cNvSpPr>
          <p:nvPr/>
        </p:nvSpPr>
        <p:spPr bwMode="auto">
          <a:xfrm>
            <a:off x="292100" y="163936"/>
            <a:ext cx="7523162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拟建店场地概况</a:t>
            </a:r>
          </a:p>
        </p:txBody>
      </p:sp>
    </p:spTree>
    <p:extLst>
      <p:ext uri="{BB962C8B-B14F-4D97-AF65-F5344CB8AC3E}">
        <p14:creationId xmlns:p14="http://schemas.microsoft.com/office/powerpoint/2010/main" val="425325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B58EBDF4-3A31-4F55-A2AB-C5850E9A4A17}"/>
              </a:ext>
            </a:extLst>
          </p:cNvPr>
          <p:cNvSpPr/>
          <p:nvPr/>
        </p:nvSpPr>
        <p:spPr>
          <a:xfrm>
            <a:off x="331788" y="1700213"/>
            <a:ext cx="11525250" cy="77470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E646EB56-90C8-4E15-A41A-550F551B19A9}"/>
              </a:ext>
            </a:extLst>
          </p:cNvPr>
          <p:cNvSpPr/>
          <p:nvPr/>
        </p:nvSpPr>
        <p:spPr>
          <a:xfrm rot="16200000">
            <a:off x="3259931" y="3855244"/>
            <a:ext cx="4581525" cy="947738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9" name="灯片编号占位符 4">
            <a:extLst>
              <a:ext uri="{FF2B5EF4-FFF2-40B4-BE49-F238E27FC236}">
                <a16:creationId xmlns:a16="http://schemas.microsoft.com/office/drawing/2014/main" id="{8AAB1E33-5385-4DA7-91F8-F6BCC0E2FAF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9347199" y="661987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69D76C24-36F6-43F7-9E87-411EDEFDB9B2}" type="slidenum">
              <a:rPr lang="en-US" altLang="zh-CN" sz="1200" smtClean="0">
                <a:solidFill>
                  <a:prstClr val="black"/>
                </a:solidFill>
                <a:ea typeface="宋体" panose="02010600030101010101" pitchFamily="2" charset="-122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zh-CN" sz="120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cxnSp>
        <p:nvCxnSpPr>
          <p:cNvPr id="30" name="直接箭头连接符 7">
            <a:extLst>
              <a:ext uri="{FF2B5EF4-FFF2-40B4-BE49-F238E27FC236}">
                <a16:creationId xmlns:a16="http://schemas.microsoft.com/office/drawing/2014/main" id="{58FCD014-F80D-4B56-AB89-979807782172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03225" y="4668911"/>
            <a:ext cx="1588" cy="1674813"/>
          </a:xfrm>
          <a:prstGeom prst="straightConnector1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文本框 8">
            <a:extLst>
              <a:ext uri="{FF2B5EF4-FFF2-40B4-BE49-F238E27FC236}">
                <a16:creationId xmlns:a16="http://schemas.microsoft.com/office/drawing/2014/main" id="{D954B9E5-5E06-4D63-AC39-FE937962BE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8" y="4295849"/>
            <a:ext cx="3937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>
                <a:solidFill>
                  <a:srgbClr val="FF0000"/>
                </a:solidFill>
                <a:latin typeface="微软雅黑"/>
                <a:ea typeface="微软雅黑"/>
              </a:rPr>
              <a:t>北</a:t>
            </a:r>
          </a:p>
        </p:txBody>
      </p:sp>
      <p:sp>
        <p:nvSpPr>
          <p:cNvPr id="32" name="文本框 9">
            <a:extLst>
              <a:ext uri="{FF2B5EF4-FFF2-40B4-BE49-F238E27FC236}">
                <a16:creationId xmlns:a16="http://schemas.microsoft.com/office/drawing/2014/main" id="{DC772838-E4A8-4378-8F47-0F662846F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6269111"/>
            <a:ext cx="533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>
                <a:solidFill>
                  <a:srgbClr val="FF0000"/>
                </a:solidFill>
                <a:latin typeface="微软雅黑"/>
                <a:ea typeface="微软雅黑"/>
              </a:rPr>
              <a:t>南</a:t>
            </a:r>
          </a:p>
        </p:txBody>
      </p:sp>
      <p:sp>
        <p:nvSpPr>
          <p:cNvPr id="33" name="矩形 10">
            <a:extLst>
              <a:ext uri="{FF2B5EF4-FFF2-40B4-BE49-F238E27FC236}">
                <a16:creationId xmlns:a16="http://schemas.microsoft.com/office/drawing/2014/main" id="{BC7E7C0A-EB99-4FF8-BB05-193661D94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2852738"/>
            <a:ext cx="958850" cy="122396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大飞精品二手车</a:t>
            </a:r>
          </a:p>
        </p:txBody>
      </p:sp>
      <p:sp>
        <p:nvSpPr>
          <p:cNvPr id="34" name="矩形 11">
            <a:extLst>
              <a:ext uri="{FF2B5EF4-FFF2-40B4-BE49-F238E27FC236}">
                <a16:creationId xmlns:a16="http://schemas.microsoft.com/office/drawing/2014/main" id="{96BC915B-DBD7-4DCE-B2CD-11ED54C62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4314825"/>
            <a:ext cx="958850" cy="923925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家具店</a:t>
            </a:r>
          </a:p>
        </p:txBody>
      </p:sp>
      <p:sp>
        <p:nvSpPr>
          <p:cNvPr id="35" name="矩形 12">
            <a:extLst>
              <a:ext uri="{FF2B5EF4-FFF2-40B4-BE49-F238E27FC236}">
                <a16:creationId xmlns:a16="http://schemas.microsoft.com/office/drawing/2014/main" id="{80A3E0D2-01C9-4458-BC58-C4826846E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5472113"/>
            <a:ext cx="958850" cy="923925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电子有限公司</a:t>
            </a:r>
          </a:p>
        </p:txBody>
      </p:sp>
      <p:sp>
        <p:nvSpPr>
          <p:cNvPr id="36" name="矩形 13">
            <a:extLst>
              <a:ext uri="{FF2B5EF4-FFF2-40B4-BE49-F238E27FC236}">
                <a16:creationId xmlns:a16="http://schemas.microsoft.com/office/drawing/2014/main" id="{C789B286-3EED-4184-A7D9-0009A0F29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4488" y="2854325"/>
            <a:ext cx="958850" cy="923925"/>
          </a:xfrm>
          <a:prstGeom prst="rect">
            <a:avLst/>
          </a:prstGeom>
          <a:solidFill>
            <a:sysClr val="window" lastClr="FFFFFF"/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华泰</a:t>
            </a:r>
          </a:p>
        </p:txBody>
      </p:sp>
      <p:sp>
        <p:nvSpPr>
          <p:cNvPr id="37" name="矩形 14">
            <a:extLst>
              <a:ext uri="{FF2B5EF4-FFF2-40B4-BE49-F238E27FC236}">
                <a16:creationId xmlns:a16="http://schemas.microsoft.com/office/drawing/2014/main" id="{911128B7-087E-4C45-9900-D06618180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4488" y="3851275"/>
            <a:ext cx="962025" cy="801688"/>
          </a:xfrm>
          <a:prstGeom prst="rect">
            <a:avLst/>
          </a:prstGeom>
          <a:solidFill>
            <a:sysClr val="window" lastClr="FFFFFF"/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东南</a:t>
            </a:r>
          </a:p>
        </p:txBody>
      </p:sp>
      <p:sp>
        <p:nvSpPr>
          <p:cNvPr id="38" name="矩形 15">
            <a:extLst>
              <a:ext uri="{FF2B5EF4-FFF2-40B4-BE49-F238E27FC236}">
                <a16:creationId xmlns:a16="http://schemas.microsoft.com/office/drawing/2014/main" id="{CE83A3BD-CFFE-4753-A75C-423530DB99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4488" y="5527675"/>
            <a:ext cx="958850" cy="923925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小百姓汽修</a:t>
            </a:r>
          </a:p>
        </p:txBody>
      </p:sp>
      <p:sp>
        <p:nvSpPr>
          <p:cNvPr id="39" name="矩形 16">
            <a:extLst>
              <a:ext uri="{FF2B5EF4-FFF2-40B4-BE49-F238E27FC236}">
                <a16:creationId xmlns:a16="http://schemas.microsoft.com/office/drawing/2014/main" id="{E74D3E9B-82EA-4B92-A0C7-4273EB795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2913" y="2852738"/>
            <a:ext cx="1631950" cy="755650"/>
          </a:xfrm>
          <a:prstGeom prst="rect">
            <a:avLst/>
          </a:prstGeom>
          <a:solidFill>
            <a:sysClr val="window" lastClr="FFFFFF"/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比亚迪</a:t>
            </a:r>
          </a:p>
        </p:txBody>
      </p:sp>
      <p:sp>
        <p:nvSpPr>
          <p:cNvPr id="40" name="矩形 17">
            <a:extLst>
              <a:ext uri="{FF2B5EF4-FFF2-40B4-BE49-F238E27FC236}">
                <a16:creationId xmlns:a16="http://schemas.microsoft.com/office/drawing/2014/main" id="{DB97C4E6-7419-4EE1-8003-E44529B385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55213" y="2852738"/>
            <a:ext cx="1631950" cy="755650"/>
          </a:xfrm>
          <a:prstGeom prst="rect">
            <a:avLst/>
          </a:prstGeom>
          <a:solidFill>
            <a:sysClr val="window" lastClr="FFFFFF"/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奔驰（在建）</a:t>
            </a:r>
          </a:p>
        </p:txBody>
      </p:sp>
      <p:sp>
        <p:nvSpPr>
          <p:cNvPr id="41" name="矩形 18">
            <a:extLst>
              <a:ext uri="{FF2B5EF4-FFF2-40B4-BE49-F238E27FC236}">
                <a16:creationId xmlns:a16="http://schemas.microsoft.com/office/drawing/2014/main" id="{BFF1F8EE-7894-4AEF-82C6-4EC1D2ACD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0888" y="855663"/>
            <a:ext cx="962025" cy="684212"/>
          </a:xfrm>
          <a:prstGeom prst="rect">
            <a:avLst/>
          </a:prstGeom>
          <a:solidFill>
            <a:sysClr val="window" lastClr="FFFFFF"/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奔腾</a:t>
            </a:r>
          </a:p>
        </p:txBody>
      </p:sp>
      <p:sp>
        <p:nvSpPr>
          <p:cNvPr id="42" name="矩形 19">
            <a:extLst>
              <a:ext uri="{FF2B5EF4-FFF2-40B4-BE49-F238E27FC236}">
                <a16:creationId xmlns:a16="http://schemas.microsoft.com/office/drawing/2014/main" id="{50E3B904-F66C-4102-A088-C9340496D4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4863" y="855663"/>
            <a:ext cx="1455737" cy="68421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小拇指汽修</a:t>
            </a:r>
          </a:p>
        </p:txBody>
      </p:sp>
      <p:sp>
        <p:nvSpPr>
          <p:cNvPr id="43" name="矩形 20">
            <a:extLst>
              <a:ext uri="{FF2B5EF4-FFF2-40B4-BE49-F238E27FC236}">
                <a16:creationId xmlns:a16="http://schemas.microsoft.com/office/drawing/2014/main" id="{491AC97F-77C8-4F59-80D6-E5EB514C9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88" y="855663"/>
            <a:ext cx="1457325" cy="68421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九七零医院</a:t>
            </a:r>
          </a:p>
        </p:txBody>
      </p:sp>
      <p:sp>
        <p:nvSpPr>
          <p:cNvPr id="44" name="矩形 21">
            <a:extLst>
              <a:ext uri="{FF2B5EF4-FFF2-40B4-BE49-F238E27FC236}">
                <a16:creationId xmlns:a16="http://schemas.microsoft.com/office/drawing/2014/main" id="{E8BFF24A-B435-469C-B553-9F3B33074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2538" y="855663"/>
            <a:ext cx="2538412" cy="68421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工业园区</a:t>
            </a:r>
          </a:p>
        </p:txBody>
      </p:sp>
      <p:sp>
        <p:nvSpPr>
          <p:cNvPr id="45" name="矩形 22">
            <a:extLst>
              <a:ext uri="{FF2B5EF4-FFF2-40B4-BE49-F238E27FC236}">
                <a16:creationId xmlns:a16="http://schemas.microsoft.com/office/drawing/2014/main" id="{C2246FBB-5BBE-4EFC-94BF-143DA1597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63" y="2852738"/>
            <a:ext cx="1882775" cy="122555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住宅区</a:t>
            </a:r>
          </a:p>
        </p:txBody>
      </p:sp>
      <p:sp>
        <p:nvSpPr>
          <p:cNvPr id="46" name="矩形 23">
            <a:extLst>
              <a:ext uri="{FF2B5EF4-FFF2-40B4-BE49-F238E27FC236}">
                <a16:creationId xmlns:a16="http://schemas.microsoft.com/office/drawing/2014/main" id="{31F8A8B6-82B8-4175-B4E0-2B4E63DD4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63" y="4516438"/>
            <a:ext cx="1882775" cy="1373187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住宅区</a:t>
            </a:r>
          </a:p>
        </p:txBody>
      </p:sp>
      <p:sp>
        <p:nvSpPr>
          <p:cNvPr id="47" name="矩形 24">
            <a:extLst>
              <a:ext uri="{FF2B5EF4-FFF2-40B4-BE49-F238E27FC236}">
                <a16:creationId xmlns:a16="http://schemas.microsoft.com/office/drawing/2014/main" id="{7198755C-2265-441E-A1D4-E68BFB681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9138" y="4076700"/>
            <a:ext cx="3019425" cy="873125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住宅区</a:t>
            </a:r>
          </a:p>
        </p:txBody>
      </p:sp>
      <p:sp>
        <p:nvSpPr>
          <p:cNvPr id="48" name="文本框 26">
            <a:extLst>
              <a:ext uri="{FF2B5EF4-FFF2-40B4-BE49-F238E27FC236}">
                <a16:creationId xmlns:a16="http://schemas.microsoft.com/office/drawing/2014/main" id="{E321B2EE-1EED-4315-AC53-174104CCF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1903413"/>
            <a:ext cx="4197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红旗西路（双向八车道）</a:t>
            </a:r>
          </a:p>
        </p:txBody>
      </p:sp>
      <p:sp>
        <p:nvSpPr>
          <p:cNvPr id="49" name="文本框 27">
            <a:extLst>
              <a:ext uri="{FF2B5EF4-FFF2-40B4-BE49-F238E27FC236}">
                <a16:creationId xmlns:a16="http://schemas.microsoft.com/office/drawing/2014/main" id="{E8BFD2AA-0535-4B94-8611-530036E75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7325" y="3143250"/>
            <a:ext cx="5667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只楚南路</a:t>
            </a:r>
          </a:p>
        </p:txBody>
      </p:sp>
      <p:sp>
        <p:nvSpPr>
          <p:cNvPr id="50" name="矩形 16">
            <a:extLst>
              <a:ext uri="{FF2B5EF4-FFF2-40B4-BE49-F238E27FC236}">
                <a16:creationId xmlns:a16="http://schemas.microsoft.com/office/drawing/2014/main" id="{DA777D9C-3F74-4D3F-A3D6-A4B93F4E8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7188" y="4689475"/>
            <a:ext cx="946150" cy="755650"/>
          </a:xfrm>
          <a:prstGeom prst="rect">
            <a:avLst/>
          </a:prstGeom>
          <a:solidFill>
            <a:srgbClr val="FFFF00"/>
          </a:soli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/>
                <a:ea typeface="微软雅黑"/>
              </a:rPr>
              <a:t>拟建店</a:t>
            </a:r>
          </a:p>
        </p:txBody>
      </p:sp>
      <p:sp>
        <p:nvSpPr>
          <p:cNvPr id="52" name="文本占位符 1">
            <a:extLst>
              <a:ext uri="{FF2B5EF4-FFF2-40B4-BE49-F238E27FC236}">
                <a16:creationId xmlns:a16="http://schemas.microsoft.com/office/drawing/2014/main" id="{4E82EF17-28B2-44AE-8C04-2095476CF4D9}"/>
              </a:ext>
            </a:extLst>
          </p:cNvPr>
          <p:cNvSpPr txBox="1">
            <a:spLocks/>
          </p:cNvSpPr>
          <p:nvPr/>
        </p:nvSpPr>
        <p:spPr bwMode="auto">
          <a:xfrm>
            <a:off x="292100" y="163936"/>
            <a:ext cx="7523162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拟建店场地区位图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商圈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E8B9741-439F-4F9D-B7F8-D527D9E4DB86}"/>
              </a:ext>
            </a:extLst>
          </p:cNvPr>
          <p:cNvSpPr/>
          <p:nvPr/>
        </p:nvSpPr>
        <p:spPr>
          <a:xfrm>
            <a:off x="8661399" y="6002337"/>
            <a:ext cx="2844800" cy="4762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一公里范围内汽车品牌</a:t>
            </a:r>
          </a:p>
        </p:txBody>
      </p:sp>
    </p:spTree>
    <p:extLst>
      <p:ext uri="{BB962C8B-B14F-4D97-AF65-F5344CB8AC3E}">
        <p14:creationId xmlns:p14="http://schemas.microsoft.com/office/powerpoint/2010/main" val="2695882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箭头连接符 7">
            <a:extLst>
              <a:ext uri="{FF2B5EF4-FFF2-40B4-BE49-F238E27FC236}">
                <a16:creationId xmlns:a16="http://schemas.microsoft.com/office/drawing/2014/main" id="{521659DA-BFE3-4DB3-ACD1-0E7967F081B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0182" y="4227512"/>
            <a:ext cx="1588" cy="1674813"/>
          </a:xfrm>
          <a:prstGeom prst="straightConnector1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文本框 8">
            <a:extLst>
              <a:ext uri="{FF2B5EF4-FFF2-40B4-BE49-F238E27FC236}">
                <a16:creationId xmlns:a16="http://schemas.microsoft.com/office/drawing/2014/main" id="{8F441110-B10F-4977-841D-EEA56E820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395" y="3854450"/>
            <a:ext cx="3937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>
                <a:solidFill>
                  <a:srgbClr val="FF0000"/>
                </a:solidFill>
                <a:latin typeface="微软雅黑"/>
                <a:ea typeface="微软雅黑"/>
              </a:rPr>
              <a:t>北</a:t>
            </a:r>
          </a:p>
        </p:txBody>
      </p:sp>
      <p:sp>
        <p:nvSpPr>
          <p:cNvPr id="4" name="文本框 9">
            <a:extLst>
              <a:ext uri="{FF2B5EF4-FFF2-40B4-BE49-F238E27FC236}">
                <a16:creationId xmlns:a16="http://schemas.microsoft.com/office/drawing/2014/main" id="{3268F2BD-D2E4-4191-BD19-C95FCF70A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45" y="5827712"/>
            <a:ext cx="533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>
                <a:solidFill>
                  <a:srgbClr val="FF0000"/>
                </a:solidFill>
                <a:latin typeface="微软雅黑"/>
                <a:ea typeface="微软雅黑"/>
              </a:rPr>
              <a:t>南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068C6C6B-C0D8-47DB-B128-9F54AFBB0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0" y="836613"/>
            <a:ext cx="10077450" cy="5329237"/>
          </a:xfrm>
          <a:prstGeom prst="rect">
            <a:avLst/>
          </a:prstGeom>
          <a:noFill/>
          <a:ln w="19050">
            <a:solidFill>
              <a:sysClr val="windowText" lastClr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EE9E4EED-0C7C-41A6-92AA-7037E6AE1D2C}"/>
              </a:ext>
            </a:extLst>
          </p:cNvPr>
          <p:cNvSpPr/>
          <p:nvPr/>
        </p:nvSpPr>
        <p:spPr bwMode="auto">
          <a:xfrm>
            <a:off x="7057681" y="2142769"/>
            <a:ext cx="1316153" cy="1333579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丰田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09CD670-CF5F-494F-8E15-0359361EE79B}"/>
              </a:ext>
            </a:extLst>
          </p:cNvPr>
          <p:cNvSpPr/>
          <p:nvPr/>
        </p:nvSpPr>
        <p:spPr bwMode="auto">
          <a:xfrm>
            <a:off x="5913675" y="2142769"/>
            <a:ext cx="990986" cy="566746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马自达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E2D6CAF-D94E-43F7-B7C7-FFE140572231}"/>
              </a:ext>
            </a:extLst>
          </p:cNvPr>
          <p:cNvSpPr/>
          <p:nvPr/>
        </p:nvSpPr>
        <p:spPr bwMode="auto">
          <a:xfrm>
            <a:off x="5246946" y="2135151"/>
            <a:ext cx="666729" cy="674407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领克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69C96CB-57D2-4E3C-B9DB-3A75A7D5C0C7}"/>
              </a:ext>
            </a:extLst>
          </p:cNvPr>
          <p:cNvSpPr/>
          <p:nvPr/>
        </p:nvSpPr>
        <p:spPr bwMode="auto">
          <a:xfrm>
            <a:off x="5329832" y="3174184"/>
            <a:ext cx="570181" cy="781053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起亚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7298892-51F9-4D6C-9845-209B23839900}"/>
              </a:ext>
            </a:extLst>
          </p:cNvPr>
          <p:cNvSpPr/>
          <p:nvPr/>
        </p:nvSpPr>
        <p:spPr bwMode="auto">
          <a:xfrm>
            <a:off x="5913675" y="3191959"/>
            <a:ext cx="643048" cy="781053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神舟租车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32261D6-AA05-41FB-AD0A-4ADF265C46C0}"/>
              </a:ext>
            </a:extLst>
          </p:cNvPr>
          <p:cNvSpPr/>
          <p:nvPr/>
        </p:nvSpPr>
        <p:spPr bwMode="auto">
          <a:xfrm>
            <a:off x="6570385" y="3517990"/>
            <a:ext cx="487295" cy="456037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奇瑞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C76C231-BE7C-4C5F-BBE9-F2EEBAFC69EC}"/>
              </a:ext>
            </a:extLst>
          </p:cNvPr>
          <p:cNvSpPr/>
          <p:nvPr/>
        </p:nvSpPr>
        <p:spPr bwMode="auto">
          <a:xfrm>
            <a:off x="7064056" y="3191959"/>
            <a:ext cx="703163" cy="781053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东风</a:t>
            </a:r>
            <a:r>
              <a:rPr lang="en-US" altLang="zh-CN" sz="1200" kern="0" dirty="0">
                <a:solidFill>
                  <a:schemeClr val="bg1"/>
                </a:solidFill>
                <a:latin typeface="微软雅黑"/>
                <a:ea typeface="微软雅黑"/>
              </a:rPr>
              <a:t>e</a:t>
            </a:r>
            <a:r>
              <a:rPr lang="el-GR" altLang="zh-CN" sz="1200" kern="0" dirty="0">
                <a:solidFill>
                  <a:schemeClr val="bg1"/>
                </a:solidFill>
                <a:latin typeface="微软雅黑"/>
                <a:ea typeface="微软雅黑"/>
              </a:rPr>
              <a:t>π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拟建店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73DE233-514B-49BF-AB42-6185EEB7967E}"/>
              </a:ext>
            </a:extLst>
          </p:cNvPr>
          <p:cNvSpPr/>
          <p:nvPr/>
        </p:nvSpPr>
        <p:spPr bwMode="auto">
          <a:xfrm>
            <a:off x="5341952" y="4434127"/>
            <a:ext cx="2290463" cy="1574293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综合销售展厅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59E6B62-A4B3-481D-8480-1826B00C9D5F}"/>
              </a:ext>
            </a:extLst>
          </p:cNvPr>
          <p:cNvSpPr/>
          <p:nvPr/>
        </p:nvSpPr>
        <p:spPr bwMode="auto">
          <a:xfrm>
            <a:off x="3625254" y="3410328"/>
            <a:ext cx="1014667" cy="400175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吉利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267B226-6A7B-46C9-AA89-1E845937A4AD}"/>
              </a:ext>
            </a:extLst>
          </p:cNvPr>
          <p:cNvSpPr/>
          <p:nvPr/>
        </p:nvSpPr>
        <p:spPr bwMode="auto">
          <a:xfrm>
            <a:off x="4108192" y="2797436"/>
            <a:ext cx="508244" cy="617529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广汽新能源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78B9BA0-7FC9-400C-919C-CD83B17BD70E}"/>
              </a:ext>
            </a:extLst>
          </p:cNvPr>
          <p:cNvSpPr/>
          <p:nvPr/>
        </p:nvSpPr>
        <p:spPr bwMode="auto">
          <a:xfrm>
            <a:off x="3757735" y="2252461"/>
            <a:ext cx="497315" cy="564714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宾利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378B1CF-5E44-4145-A918-063B45957E55}"/>
              </a:ext>
            </a:extLst>
          </p:cNvPr>
          <p:cNvSpPr/>
          <p:nvPr/>
        </p:nvSpPr>
        <p:spPr bwMode="auto">
          <a:xfrm>
            <a:off x="2999922" y="2306292"/>
            <a:ext cx="498225" cy="566746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别克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1FCF59A-2289-4457-A26A-A457F27F87C6}"/>
              </a:ext>
            </a:extLst>
          </p:cNvPr>
          <p:cNvSpPr/>
          <p:nvPr/>
        </p:nvSpPr>
        <p:spPr bwMode="auto">
          <a:xfrm>
            <a:off x="2503518" y="2306292"/>
            <a:ext cx="497315" cy="1371159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一汽</a:t>
            </a:r>
            <a:endParaRPr kumimoji="0" lang="en-US" altLang="zh-CN" sz="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大众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B006C61-AF07-415A-ACCF-81D175C53478}"/>
              </a:ext>
            </a:extLst>
          </p:cNvPr>
          <p:cNvSpPr/>
          <p:nvPr/>
        </p:nvSpPr>
        <p:spPr bwMode="auto">
          <a:xfrm>
            <a:off x="2427008" y="5062735"/>
            <a:ext cx="497315" cy="536275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哈弗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1FB93D0-9134-4BDD-B9CA-C100FACA63FF}"/>
              </a:ext>
            </a:extLst>
          </p:cNvPr>
          <p:cNvSpPr/>
          <p:nvPr/>
        </p:nvSpPr>
        <p:spPr bwMode="auto">
          <a:xfrm>
            <a:off x="2392755" y="4496910"/>
            <a:ext cx="606614" cy="535260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BYD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A2DAC99-069C-4C06-8178-D4AEDB61FC1C}"/>
              </a:ext>
            </a:extLst>
          </p:cNvPr>
          <p:cNvSpPr/>
          <p:nvPr/>
        </p:nvSpPr>
        <p:spPr bwMode="auto">
          <a:xfrm>
            <a:off x="2392755" y="5629575"/>
            <a:ext cx="497315" cy="536275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江淮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03CAF86-D356-4459-A856-8BDA03A5AF74}"/>
              </a:ext>
            </a:extLst>
          </p:cNvPr>
          <p:cNvSpPr/>
          <p:nvPr/>
        </p:nvSpPr>
        <p:spPr bwMode="auto">
          <a:xfrm>
            <a:off x="3757735" y="4626090"/>
            <a:ext cx="570181" cy="781053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捷达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B0E90CF-7215-428E-8708-046333D95D58}"/>
              </a:ext>
            </a:extLst>
          </p:cNvPr>
          <p:cNvSpPr/>
          <p:nvPr/>
        </p:nvSpPr>
        <p:spPr>
          <a:xfrm>
            <a:off x="979488" y="836613"/>
            <a:ext cx="10082212" cy="719137"/>
          </a:xfrm>
          <a:prstGeom prst="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广</a:t>
            </a:r>
            <a:r>
              <a:rPr kumimoji="0" lang="en-US" altLang="zh-C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 </a:t>
            </a: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益</a:t>
            </a:r>
            <a:r>
              <a:rPr kumimoji="0" lang="en-US" altLang="zh-C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 </a:t>
            </a: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路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ECCFB2CF-4E49-4D62-BD5A-8B47B9C15939}"/>
              </a:ext>
            </a:extLst>
          </p:cNvPr>
          <p:cNvSpPr/>
          <p:nvPr/>
        </p:nvSpPr>
        <p:spPr>
          <a:xfrm>
            <a:off x="4799013" y="1555750"/>
            <a:ext cx="360362" cy="4610100"/>
          </a:xfrm>
          <a:prstGeom prst="rect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车城路</a:t>
            </a:r>
          </a:p>
        </p:txBody>
      </p:sp>
      <p:sp>
        <p:nvSpPr>
          <p:cNvPr id="26" name="文本占位符 1">
            <a:extLst>
              <a:ext uri="{FF2B5EF4-FFF2-40B4-BE49-F238E27FC236}">
                <a16:creationId xmlns:a16="http://schemas.microsoft.com/office/drawing/2014/main" id="{CB89260E-B930-4F30-912F-3E35E323CFCE}"/>
              </a:ext>
            </a:extLst>
          </p:cNvPr>
          <p:cNvSpPr txBox="1">
            <a:spLocks/>
          </p:cNvSpPr>
          <p:nvPr/>
        </p:nvSpPr>
        <p:spPr bwMode="auto">
          <a:xfrm>
            <a:off x="292100" y="163936"/>
            <a:ext cx="7523162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拟建店场地卫星地图</a:t>
            </a:r>
          </a:p>
        </p:txBody>
      </p:sp>
    </p:spTree>
    <p:extLst>
      <p:ext uri="{BB962C8B-B14F-4D97-AF65-F5344CB8AC3E}">
        <p14:creationId xmlns:p14="http://schemas.microsoft.com/office/powerpoint/2010/main" val="337368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7970D48-31C7-45A0-B0D6-8BF579AD1D00}"/>
              </a:ext>
            </a:extLst>
          </p:cNvPr>
          <p:cNvSpPr/>
          <p:nvPr/>
        </p:nvSpPr>
        <p:spPr>
          <a:xfrm>
            <a:off x="1392238" y="3865563"/>
            <a:ext cx="2016125" cy="17875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FE8E2D3-14B5-4062-8D50-4E5DC7588C1E}"/>
              </a:ext>
            </a:extLst>
          </p:cNvPr>
          <p:cNvSpPr/>
          <p:nvPr/>
        </p:nvSpPr>
        <p:spPr>
          <a:xfrm>
            <a:off x="1425575" y="1268413"/>
            <a:ext cx="6494463" cy="44069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16">
            <a:extLst>
              <a:ext uri="{FF2B5EF4-FFF2-40B4-BE49-F238E27FC236}">
                <a16:creationId xmlns:a16="http://schemas.microsoft.com/office/drawing/2014/main" id="{1C4F2183-F91C-4C68-AD1F-3D4CA0D9C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4238" y="3357563"/>
            <a:ext cx="2959100" cy="23177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600" dirty="0">
                <a:solidFill>
                  <a:srgbClr val="FF0000"/>
                </a:solidFill>
                <a:latin typeface="+mn-ea"/>
                <a:ea typeface="+mn-ea"/>
              </a:rPr>
              <a:t>拟建展厅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DFB3AF2-6A06-4821-8A2C-7EAD787D4084}"/>
              </a:ext>
            </a:extLst>
          </p:cNvPr>
          <p:cNvSpPr/>
          <p:nvPr/>
        </p:nvSpPr>
        <p:spPr>
          <a:xfrm rot="16200000">
            <a:off x="-2146300" y="3308350"/>
            <a:ext cx="5675313" cy="576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A80B6E5-4F4C-4810-B880-4F636929BFFE}"/>
              </a:ext>
            </a:extLst>
          </p:cNvPr>
          <p:cNvSpPr/>
          <p:nvPr/>
        </p:nvSpPr>
        <p:spPr>
          <a:xfrm>
            <a:off x="-7938" y="6053138"/>
            <a:ext cx="12192001" cy="4000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ABC8369-56BD-4A46-BAE2-E65436E7E1DE}"/>
              </a:ext>
            </a:extLst>
          </p:cNvPr>
          <p:cNvSpPr txBox="1"/>
          <p:nvPr/>
        </p:nvSpPr>
        <p:spPr>
          <a:xfrm>
            <a:off x="390525" y="1616075"/>
            <a:ext cx="593725" cy="2554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en-US" altLang="zh-CN" sz="2000" b="1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zh-CN" altLang="en-US" sz="2000" b="1" dirty="0">
                <a:latin typeface="+mn-ea"/>
                <a:ea typeface="+mn-ea"/>
              </a:rPr>
              <a:t>红</a:t>
            </a:r>
            <a:endParaRPr lang="en-US" altLang="zh-CN" sz="2000" b="1" dirty="0">
              <a:latin typeface="+mn-ea"/>
              <a:ea typeface="+mn-ea"/>
            </a:endParaRPr>
          </a:p>
          <a:p>
            <a:pPr algn="ctr">
              <a:defRPr/>
            </a:pPr>
            <a:endParaRPr lang="en-US" altLang="zh-CN" sz="2000" b="1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zh-CN" altLang="en-US" sz="2000" b="1" dirty="0">
                <a:latin typeface="+mn-ea"/>
                <a:ea typeface="+mn-ea"/>
              </a:rPr>
              <a:t>旗</a:t>
            </a:r>
            <a:endParaRPr lang="en-US" altLang="zh-CN" sz="2000" b="1" dirty="0">
              <a:latin typeface="+mn-ea"/>
              <a:ea typeface="+mn-ea"/>
            </a:endParaRPr>
          </a:p>
          <a:p>
            <a:pPr algn="ctr">
              <a:defRPr/>
            </a:pPr>
            <a:endParaRPr lang="en-US" altLang="zh-CN" sz="2000" b="1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zh-CN" altLang="en-US" sz="2000" b="1" dirty="0">
                <a:latin typeface="+mn-ea"/>
                <a:ea typeface="+mn-ea"/>
              </a:rPr>
              <a:t>西</a:t>
            </a:r>
            <a:endParaRPr lang="en-US" altLang="zh-CN" sz="2000" b="1" dirty="0">
              <a:latin typeface="+mn-ea"/>
              <a:ea typeface="+mn-ea"/>
            </a:endParaRPr>
          </a:p>
          <a:p>
            <a:pPr algn="ctr">
              <a:defRPr/>
            </a:pPr>
            <a:endParaRPr lang="en-US" altLang="zh-CN" sz="2000" b="1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zh-CN" altLang="en-US" sz="2000" b="1" dirty="0">
                <a:latin typeface="+mn-ea"/>
                <a:ea typeface="+mn-ea"/>
              </a:rPr>
              <a:t>路</a:t>
            </a:r>
          </a:p>
        </p:txBody>
      </p:sp>
      <p:sp>
        <p:nvSpPr>
          <p:cNvPr id="8" name="文本框 56">
            <a:extLst>
              <a:ext uri="{FF2B5EF4-FFF2-40B4-BE49-F238E27FC236}">
                <a16:creationId xmlns:a16="http://schemas.microsoft.com/office/drawing/2014/main" id="{DEDD4D26-FE99-4385-BDAE-88E6A1712853}"/>
              </a:ext>
            </a:extLst>
          </p:cNvPr>
          <p:cNvSpPr txBox="1"/>
          <p:nvPr/>
        </p:nvSpPr>
        <p:spPr>
          <a:xfrm>
            <a:off x="3060700" y="6053138"/>
            <a:ext cx="24558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000" b="1" dirty="0">
                <a:latin typeface="+mn-ea"/>
                <a:ea typeface="+mn-ea"/>
              </a:rPr>
              <a:t>只    楚    路</a:t>
            </a:r>
            <a:endParaRPr lang="en-US" altLang="zh-CN" sz="2000" b="1" dirty="0">
              <a:latin typeface="+mn-ea"/>
              <a:ea typeface="+mn-e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6002768-8485-463F-AB5B-196AB664DFF1}"/>
              </a:ext>
            </a:extLst>
          </p:cNvPr>
          <p:cNvSpPr/>
          <p:nvPr/>
        </p:nvSpPr>
        <p:spPr>
          <a:xfrm>
            <a:off x="8423275" y="862013"/>
            <a:ext cx="3600450" cy="46564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b="1" dirty="0">
                <a:solidFill>
                  <a:srgbClr val="FF0000"/>
                </a:solidFill>
                <a:latin typeface="+mn-ea"/>
                <a:ea typeface="+mn-ea"/>
              </a:rPr>
              <a:t>申请品牌中心订单</a:t>
            </a:r>
            <a:r>
              <a:rPr lang="en-US" altLang="zh-CN" b="1" dirty="0">
                <a:solidFill>
                  <a:srgbClr val="FF0000"/>
                </a:solidFill>
                <a:latin typeface="+mn-ea"/>
                <a:ea typeface="+mn-ea"/>
              </a:rPr>
              <a:t>X</a:t>
            </a:r>
            <a:r>
              <a:rPr lang="zh-CN" altLang="en-US" b="1" dirty="0">
                <a:solidFill>
                  <a:srgbClr val="FF0000"/>
                </a:solidFill>
                <a:latin typeface="+mn-ea"/>
                <a:ea typeface="+mn-ea"/>
              </a:rPr>
              <a:t>级、服务</a:t>
            </a:r>
            <a:r>
              <a:rPr lang="en-US" altLang="zh-CN" b="1" dirty="0">
                <a:solidFill>
                  <a:srgbClr val="FF0000"/>
                </a:solidFill>
                <a:latin typeface="+mn-ea"/>
                <a:ea typeface="+mn-ea"/>
              </a:rPr>
              <a:t>X</a:t>
            </a:r>
            <a:r>
              <a:rPr lang="zh-CN" altLang="en-US" b="1" dirty="0">
                <a:solidFill>
                  <a:srgbClr val="FF0000"/>
                </a:solidFill>
                <a:latin typeface="+mn-ea"/>
                <a:ea typeface="+mn-ea"/>
              </a:rPr>
              <a:t>级</a:t>
            </a:r>
          </a:p>
        </p:txBody>
      </p:sp>
      <p:cxnSp>
        <p:nvCxnSpPr>
          <p:cNvPr id="10" name="直接连接符 5">
            <a:extLst>
              <a:ext uri="{FF2B5EF4-FFF2-40B4-BE49-F238E27FC236}">
                <a16:creationId xmlns:a16="http://schemas.microsoft.com/office/drawing/2014/main" id="{5F003E36-B961-4BA6-B506-D1953CD9E2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92238" y="5661025"/>
            <a:ext cx="49911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接连接符 13">
            <a:extLst>
              <a:ext uri="{FF2B5EF4-FFF2-40B4-BE49-F238E27FC236}">
                <a16:creationId xmlns:a16="http://schemas.microsoft.com/office/drawing/2014/main" id="{AFC59797-6DA0-4EDA-847B-700CCA5475D2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920038" y="1268413"/>
            <a:ext cx="0" cy="43926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15">
            <a:extLst>
              <a:ext uri="{FF2B5EF4-FFF2-40B4-BE49-F238E27FC236}">
                <a16:creationId xmlns:a16="http://schemas.microsoft.com/office/drawing/2014/main" id="{80377754-2E6F-4D1F-9255-675B94F0660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383338" y="3357563"/>
            <a:ext cx="0" cy="230346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20">
            <a:extLst>
              <a:ext uri="{FF2B5EF4-FFF2-40B4-BE49-F238E27FC236}">
                <a16:creationId xmlns:a16="http://schemas.microsoft.com/office/drawing/2014/main" id="{F613A154-D3B2-4E81-A4AE-DA74A0738DFF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392238" y="3357563"/>
            <a:ext cx="49911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22">
            <a:extLst>
              <a:ext uri="{FF2B5EF4-FFF2-40B4-BE49-F238E27FC236}">
                <a16:creationId xmlns:a16="http://schemas.microsoft.com/office/drawing/2014/main" id="{8EBCE786-5E9A-4236-90C7-BA2CED85D3C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392238" y="1293813"/>
            <a:ext cx="0" cy="4367212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32">
            <a:extLst>
              <a:ext uri="{FF2B5EF4-FFF2-40B4-BE49-F238E27FC236}">
                <a16:creationId xmlns:a16="http://schemas.microsoft.com/office/drawing/2014/main" id="{0B1BCDE7-DFD9-4158-A2BC-399ECF9C645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8363" y="3887788"/>
            <a:ext cx="0" cy="1773237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直接连接符 40">
            <a:extLst>
              <a:ext uri="{FF2B5EF4-FFF2-40B4-BE49-F238E27FC236}">
                <a16:creationId xmlns:a16="http://schemas.microsoft.com/office/drawing/2014/main" id="{4FE4BC7F-DCAC-4DC1-921D-484A7C4E640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92238" y="3887788"/>
            <a:ext cx="49911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连接符 51">
            <a:extLst>
              <a:ext uri="{FF2B5EF4-FFF2-40B4-BE49-F238E27FC236}">
                <a16:creationId xmlns:a16="http://schemas.microsoft.com/office/drawing/2014/main" id="{C5FB17FB-546E-4D5F-B062-DC24BF4EC54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8363" y="3357563"/>
            <a:ext cx="0" cy="5302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接连接符 53">
            <a:extLst>
              <a:ext uri="{FF2B5EF4-FFF2-40B4-BE49-F238E27FC236}">
                <a16:creationId xmlns:a16="http://schemas.microsoft.com/office/drawing/2014/main" id="{48A01ED5-23A2-4FD9-AFCC-8C1E7C36E6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71963" y="3357563"/>
            <a:ext cx="0" cy="5302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连接符 55">
            <a:extLst>
              <a:ext uri="{FF2B5EF4-FFF2-40B4-BE49-F238E27FC236}">
                <a16:creationId xmlns:a16="http://schemas.microsoft.com/office/drawing/2014/main" id="{602E7B36-6421-411D-8D8C-BE9C1744135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4488" y="3357563"/>
            <a:ext cx="0" cy="5302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文本框 81">
            <a:extLst>
              <a:ext uri="{FF2B5EF4-FFF2-40B4-BE49-F238E27FC236}">
                <a16:creationId xmlns:a16="http://schemas.microsoft.com/office/drawing/2014/main" id="{900733C2-86D6-46BC-AC42-B6BA16FCFC97}"/>
              </a:ext>
            </a:extLst>
          </p:cNvPr>
          <p:cNvSpPr txBox="1"/>
          <p:nvPr/>
        </p:nvSpPr>
        <p:spPr>
          <a:xfrm>
            <a:off x="1909763" y="3482975"/>
            <a:ext cx="11509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zh-CN" altLang="en-US" sz="1400" dirty="0">
                <a:latin typeface="+mn-ea"/>
                <a:ea typeface="+mn-ea"/>
              </a:rPr>
              <a:t>办公区</a:t>
            </a:r>
          </a:p>
        </p:txBody>
      </p:sp>
      <p:sp>
        <p:nvSpPr>
          <p:cNvPr id="21" name="文本框 81">
            <a:extLst>
              <a:ext uri="{FF2B5EF4-FFF2-40B4-BE49-F238E27FC236}">
                <a16:creationId xmlns:a16="http://schemas.microsoft.com/office/drawing/2014/main" id="{02C993B1-D51F-4E6C-B02D-7D6FA8B16FE0}"/>
              </a:ext>
            </a:extLst>
          </p:cNvPr>
          <p:cNvSpPr txBox="1"/>
          <p:nvPr/>
        </p:nvSpPr>
        <p:spPr>
          <a:xfrm>
            <a:off x="3313113" y="3476625"/>
            <a:ext cx="11493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zh-CN" altLang="en-US" sz="1400" dirty="0">
                <a:latin typeface="+mn-ea"/>
                <a:ea typeface="+mn-ea"/>
              </a:rPr>
              <a:t>卫生间</a:t>
            </a:r>
          </a:p>
        </p:txBody>
      </p:sp>
      <p:sp>
        <p:nvSpPr>
          <p:cNvPr id="22" name="文本框 81">
            <a:extLst>
              <a:ext uri="{FF2B5EF4-FFF2-40B4-BE49-F238E27FC236}">
                <a16:creationId xmlns:a16="http://schemas.microsoft.com/office/drawing/2014/main" id="{DD82924A-81C4-46EA-80E4-D2BCBE784F7F}"/>
              </a:ext>
            </a:extLst>
          </p:cNvPr>
          <p:cNvSpPr txBox="1"/>
          <p:nvPr/>
        </p:nvSpPr>
        <p:spPr>
          <a:xfrm>
            <a:off x="4281488" y="3476625"/>
            <a:ext cx="11509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400" dirty="0">
                <a:latin typeface="+mn-ea"/>
                <a:ea typeface="+mn-ea"/>
              </a:rPr>
              <a:t> 办公室</a:t>
            </a:r>
          </a:p>
        </p:txBody>
      </p:sp>
      <p:sp>
        <p:nvSpPr>
          <p:cNvPr id="23" name="文本框 81">
            <a:extLst>
              <a:ext uri="{FF2B5EF4-FFF2-40B4-BE49-F238E27FC236}">
                <a16:creationId xmlns:a16="http://schemas.microsoft.com/office/drawing/2014/main" id="{3948569E-36AD-4D08-926C-31D42E32FF79}"/>
              </a:ext>
            </a:extLst>
          </p:cNvPr>
          <p:cNvSpPr txBox="1"/>
          <p:nvPr/>
        </p:nvSpPr>
        <p:spPr>
          <a:xfrm>
            <a:off x="6672263" y="1512888"/>
            <a:ext cx="11509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400" dirty="0">
                <a:latin typeface="+mn-ea"/>
                <a:ea typeface="+mn-ea"/>
              </a:rPr>
              <a:t>备件库</a:t>
            </a:r>
          </a:p>
        </p:txBody>
      </p:sp>
      <p:cxnSp>
        <p:nvCxnSpPr>
          <p:cNvPr id="24" name="直接连接符 59">
            <a:extLst>
              <a:ext uri="{FF2B5EF4-FFF2-40B4-BE49-F238E27FC236}">
                <a16:creationId xmlns:a16="http://schemas.microsoft.com/office/drawing/2014/main" id="{FCD1C54B-D81B-4437-99E8-AB267FB88EC6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248525" y="5661025"/>
            <a:ext cx="67151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直接连接符 61">
            <a:extLst>
              <a:ext uri="{FF2B5EF4-FFF2-40B4-BE49-F238E27FC236}">
                <a16:creationId xmlns:a16="http://schemas.microsoft.com/office/drawing/2014/main" id="{BAE619F1-8DDE-44DF-A7A5-EED03953D68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248525" y="3879850"/>
            <a:ext cx="0" cy="1781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直接连接符 70">
            <a:extLst>
              <a:ext uri="{FF2B5EF4-FFF2-40B4-BE49-F238E27FC236}">
                <a16:creationId xmlns:a16="http://schemas.microsoft.com/office/drawing/2014/main" id="{D1F157F6-EFE5-45A8-AC61-C50F09F9AF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248525" y="3879850"/>
            <a:ext cx="67151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直接连接符 80">
            <a:extLst>
              <a:ext uri="{FF2B5EF4-FFF2-40B4-BE49-F238E27FC236}">
                <a16:creationId xmlns:a16="http://schemas.microsoft.com/office/drawing/2014/main" id="{45AD266F-8FD4-46CD-AE6D-D3CC218374E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248525" y="4797425"/>
            <a:ext cx="67151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文本框 81">
            <a:extLst>
              <a:ext uri="{FF2B5EF4-FFF2-40B4-BE49-F238E27FC236}">
                <a16:creationId xmlns:a16="http://schemas.microsoft.com/office/drawing/2014/main" id="{53C4A9F0-95B8-4B7D-9F43-8421E838D464}"/>
              </a:ext>
            </a:extLst>
          </p:cNvPr>
          <p:cNvSpPr txBox="1"/>
          <p:nvPr/>
        </p:nvSpPr>
        <p:spPr>
          <a:xfrm>
            <a:off x="7250113" y="4994275"/>
            <a:ext cx="766762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400" dirty="0">
                <a:latin typeface="+mn-ea"/>
                <a:ea typeface="+mn-ea"/>
              </a:rPr>
              <a:t>售后接待</a:t>
            </a:r>
          </a:p>
        </p:txBody>
      </p:sp>
      <p:sp>
        <p:nvSpPr>
          <p:cNvPr id="29" name="文本框 81">
            <a:extLst>
              <a:ext uri="{FF2B5EF4-FFF2-40B4-BE49-F238E27FC236}">
                <a16:creationId xmlns:a16="http://schemas.microsoft.com/office/drawing/2014/main" id="{D4FEAA36-F838-4957-9DB2-B2E14ED82024}"/>
              </a:ext>
            </a:extLst>
          </p:cNvPr>
          <p:cNvSpPr txBox="1"/>
          <p:nvPr/>
        </p:nvSpPr>
        <p:spPr>
          <a:xfrm>
            <a:off x="7200900" y="4029075"/>
            <a:ext cx="7667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400" dirty="0">
                <a:latin typeface="+mn-ea"/>
                <a:ea typeface="+mn-ea"/>
              </a:rPr>
              <a:t>售后办公室</a:t>
            </a:r>
          </a:p>
        </p:txBody>
      </p:sp>
      <p:cxnSp>
        <p:nvCxnSpPr>
          <p:cNvPr id="30" name="直接连接符 87">
            <a:extLst>
              <a:ext uri="{FF2B5EF4-FFF2-40B4-BE49-F238E27FC236}">
                <a16:creationId xmlns:a16="http://schemas.microsoft.com/office/drawing/2014/main" id="{3A20C9A4-0C75-4F6E-A8FD-27286DFAF32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92238" y="2708275"/>
            <a:ext cx="11493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直接连接符 89">
            <a:extLst>
              <a:ext uri="{FF2B5EF4-FFF2-40B4-BE49-F238E27FC236}">
                <a16:creationId xmlns:a16="http://schemas.microsoft.com/office/drawing/2014/main" id="{D2404777-6650-4A06-9240-57600394D79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41588" y="2708275"/>
            <a:ext cx="0" cy="6492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文本框 81">
            <a:extLst>
              <a:ext uri="{FF2B5EF4-FFF2-40B4-BE49-F238E27FC236}">
                <a16:creationId xmlns:a16="http://schemas.microsoft.com/office/drawing/2014/main" id="{37EFC7F2-F2D8-42C5-9513-6FCD1222BADC}"/>
              </a:ext>
            </a:extLst>
          </p:cNvPr>
          <p:cNvSpPr txBox="1"/>
          <p:nvPr/>
        </p:nvSpPr>
        <p:spPr>
          <a:xfrm>
            <a:off x="1411288" y="2879725"/>
            <a:ext cx="1150937" cy="306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zh-CN" altLang="en-US" sz="1400" dirty="0">
                <a:latin typeface="+mn-ea"/>
                <a:ea typeface="+mn-ea"/>
              </a:rPr>
              <a:t>烤漆房</a:t>
            </a:r>
          </a:p>
        </p:txBody>
      </p:sp>
      <p:cxnSp>
        <p:nvCxnSpPr>
          <p:cNvPr id="33" name="直接连接符 92">
            <a:extLst>
              <a:ext uri="{FF2B5EF4-FFF2-40B4-BE49-F238E27FC236}">
                <a16:creationId xmlns:a16="http://schemas.microsoft.com/office/drawing/2014/main" id="{6AD1B7B5-72C3-4593-98E1-BC78D478DB8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43175" y="1293813"/>
            <a:ext cx="0" cy="141446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文本框 81">
            <a:extLst>
              <a:ext uri="{FF2B5EF4-FFF2-40B4-BE49-F238E27FC236}">
                <a16:creationId xmlns:a16="http://schemas.microsoft.com/office/drawing/2014/main" id="{B459D720-FD8B-417D-B65F-C12CE7719DD1}"/>
              </a:ext>
            </a:extLst>
          </p:cNvPr>
          <p:cNvSpPr txBox="1"/>
          <p:nvPr/>
        </p:nvSpPr>
        <p:spPr>
          <a:xfrm>
            <a:off x="1425575" y="1847850"/>
            <a:ext cx="115093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zh-CN" altLang="en-US" sz="1400" dirty="0">
                <a:latin typeface="+mn-ea"/>
                <a:ea typeface="+mn-ea"/>
              </a:rPr>
              <a:t>钣金区</a:t>
            </a:r>
          </a:p>
        </p:txBody>
      </p:sp>
      <p:cxnSp>
        <p:nvCxnSpPr>
          <p:cNvPr id="35" name="直接连接符 95">
            <a:extLst>
              <a:ext uri="{FF2B5EF4-FFF2-40B4-BE49-F238E27FC236}">
                <a16:creationId xmlns:a16="http://schemas.microsoft.com/office/drawing/2014/main" id="{82F75A4D-0006-4AC3-A3B2-A44F169C341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16275" y="2060575"/>
            <a:ext cx="403383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" name="直接连接符 97">
            <a:extLst>
              <a:ext uri="{FF2B5EF4-FFF2-40B4-BE49-F238E27FC236}">
                <a16:creationId xmlns:a16="http://schemas.microsoft.com/office/drawing/2014/main" id="{EE753A65-6991-4378-97D8-573B4968E5A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16275" y="1293813"/>
            <a:ext cx="0" cy="76676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直接连接符 99">
            <a:extLst>
              <a:ext uri="{FF2B5EF4-FFF2-40B4-BE49-F238E27FC236}">
                <a16:creationId xmlns:a16="http://schemas.microsoft.com/office/drawing/2014/main" id="{8A1F8F72-66C6-4312-963A-49E3BA5E32A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897313" y="1293813"/>
            <a:ext cx="0" cy="76676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直接连接符 101">
            <a:extLst>
              <a:ext uri="{FF2B5EF4-FFF2-40B4-BE49-F238E27FC236}">
                <a16:creationId xmlns:a16="http://schemas.microsoft.com/office/drawing/2014/main" id="{4EE564F2-6551-403B-A2A3-DBDB98DF96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59300" y="1293813"/>
            <a:ext cx="0" cy="76676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直接连接符 104">
            <a:extLst>
              <a:ext uri="{FF2B5EF4-FFF2-40B4-BE49-F238E27FC236}">
                <a16:creationId xmlns:a16="http://schemas.microsoft.com/office/drawing/2014/main" id="{6747656F-2E5A-4204-81FE-FD354C1B366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32400" y="1293813"/>
            <a:ext cx="0" cy="76676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直接连接符 106">
            <a:extLst>
              <a:ext uri="{FF2B5EF4-FFF2-40B4-BE49-F238E27FC236}">
                <a16:creationId xmlns:a16="http://schemas.microsoft.com/office/drawing/2014/main" id="{ADA32B9B-8B8C-40DE-9E2F-F0EBEF65938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903913" y="1293813"/>
            <a:ext cx="0" cy="76676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直接连接符 108">
            <a:extLst>
              <a:ext uri="{FF2B5EF4-FFF2-40B4-BE49-F238E27FC236}">
                <a16:creationId xmlns:a16="http://schemas.microsoft.com/office/drawing/2014/main" id="{2C5CB961-EEE6-4D6D-84D3-31ACB2EE1A9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575425" y="1293813"/>
            <a:ext cx="0" cy="76676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" name="文本框 81">
            <a:extLst>
              <a:ext uri="{FF2B5EF4-FFF2-40B4-BE49-F238E27FC236}">
                <a16:creationId xmlns:a16="http://schemas.microsoft.com/office/drawing/2014/main" id="{97CE93E9-95D8-466F-BAA8-6446964E72BF}"/>
              </a:ext>
            </a:extLst>
          </p:cNvPr>
          <p:cNvSpPr txBox="1"/>
          <p:nvPr/>
        </p:nvSpPr>
        <p:spPr>
          <a:xfrm>
            <a:off x="4560888" y="1557338"/>
            <a:ext cx="20145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zh-CN" altLang="en-US" sz="1400" dirty="0">
                <a:latin typeface="+mn-ea"/>
                <a:ea typeface="+mn-ea"/>
              </a:rPr>
              <a:t>机修工位</a:t>
            </a:r>
          </a:p>
        </p:txBody>
      </p:sp>
      <p:cxnSp>
        <p:nvCxnSpPr>
          <p:cNvPr id="43" name="直接连接符 130">
            <a:extLst>
              <a:ext uri="{FF2B5EF4-FFF2-40B4-BE49-F238E27FC236}">
                <a16:creationId xmlns:a16="http://schemas.microsoft.com/office/drawing/2014/main" id="{97C2CF4F-7D39-4AF8-B221-162C4AB47E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248525" y="2060575"/>
            <a:ext cx="67151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直接箭头连接符 133">
            <a:extLst>
              <a:ext uri="{FF2B5EF4-FFF2-40B4-BE49-F238E27FC236}">
                <a16:creationId xmlns:a16="http://schemas.microsoft.com/office/drawing/2014/main" id="{4D9A4291-7A52-46F3-9396-FB9789D8AD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92238" y="1052513"/>
            <a:ext cx="6554787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" name="文本框 45">
            <a:extLst>
              <a:ext uri="{FF2B5EF4-FFF2-40B4-BE49-F238E27FC236}">
                <a16:creationId xmlns:a16="http://schemas.microsoft.com/office/drawing/2014/main" id="{EDC3898E-7F51-4C98-9957-3C656DF990A2}"/>
              </a:ext>
            </a:extLst>
          </p:cNvPr>
          <p:cNvSpPr txBox="1"/>
          <p:nvPr/>
        </p:nvSpPr>
        <p:spPr>
          <a:xfrm>
            <a:off x="4462463" y="889000"/>
            <a:ext cx="808037" cy="307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400" dirty="0">
                <a:solidFill>
                  <a:srgbClr val="FF0000"/>
                </a:solidFill>
                <a:latin typeface="+mn-ea"/>
                <a:ea typeface="+mn-ea"/>
              </a:rPr>
              <a:t>51</a:t>
            </a:r>
            <a:r>
              <a:rPr lang="zh-CN" altLang="en-US" sz="1400" dirty="0">
                <a:solidFill>
                  <a:srgbClr val="FF0000"/>
                </a:solidFill>
                <a:latin typeface="+mn-ea"/>
                <a:ea typeface="+mn-ea"/>
              </a:rPr>
              <a:t>米</a:t>
            </a:r>
          </a:p>
        </p:txBody>
      </p:sp>
      <p:cxnSp>
        <p:nvCxnSpPr>
          <p:cNvPr id="46" name="直接连接符 138">
            <a:extLst>
              <a:ext uri="{FF2B5EF4-FFF2-40B4-BE49-F238E27FC236}">
                <a16:creationId xmlns:a16="http://schemas.microsoft.com/office/drawing/2014/main" id="{AEC29341-7904-4361-8C22-97E61A78AFB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392238" y="1042988"/>
            <a:ext cx="0" cy="2508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文本框 81">
            <a:extLst>
              <a:ext uri="{FF2B5EF4-FFF2-40B4-BE49-F238E27FC236}">
                <a16:creationId xmlns:a16="http://schemas.microsoft.com/office/drawing/2014/main" id="{6B2870DD-1537-4D8B-B622-00F3C0D8727A}"/>
              </a:ext>
            </a:extLst>
          </p:cNvPr>
          <p:cNvSpPr txBox="1"/>
          <p:nvPr/>
        </p:nvSpPr>
        <p:spPr>
          <a:xfrm>
            <a:off x="6727825" y="4421188"/>
            <a:ext cx="423863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+mn-ea"/>
                <a:ea typeface="+mn-ea"/>
              </a:rPr>
              <a:t>售后通道</a:t>
            </a:r>
          </a:p>
        </p:txBody>
      </p:sp>
      <p:sp>
        <p:nvSpPr>
          <p:cNvPr id="48" name="文本框 37">
            <a:extLst>
              <a:ext uri="{FF2B5EF4-FFF2-40B4-BE49-F238E27FC236}">
                <a16:creationId xmlns:a16="http://schemas.microsoft.com/office/drawing/2014/main" id="{B6FBAB32-ED3D-4F96-8F32-D64F9AFC9636}"/>
              </a:ext>
            </a:extLst>
          </p:cNvPr>
          <p:cNvSpPr txBox="1"/>
          <p:nvPr/>
        </p:nvSpPr>
        <p:spPr>
          <a:xfrm>
            <a:off x="2057400" y="5513388"/>
            <a:ext cx="720725" cy="27781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200" dirty="0">
                <a:latin typeface="+mn-ea"/>
                <a:ea typeface="+mn-ea"/>
              </a:rPr>
              <a:t>入口</a:t>
            </a:r>
          </a:p>
        </p:txBody>
      </p:sp>
      <p:sp>
        <p:nvSpPr>
          <p:cNvPr id="49" name="文本框 83">
            <a:extLst>
              <a:ext uri="{FF2B5EF4-FFF2-40B4-BE49-F238E27FC236}">
                <a16:creationId xmlns:a16="http://schemas.microsoft.com/office/drawing/2014/main" id="{AA0098ED-CC86-4B99-8DBE-F001D906D428}"/>
              </a:ext>
            </a:extLst>
          </p:cNvPr>
          <p:cNvSpPr txBox="1"/>
          <p:nvPr/>
        </p:nvSpPr>
        <p:spPr>
          <a:xfrm>
            <a:off x="4381500" y="5522913"/>
            <a:ext cx="720725" cy="27622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200" dirty="0">
                <a:latin typeface="+mn-ea"/>
                <a:ea typeface="+mn-ea"/>
              </a:rPr>
              <a:t>入口</a:t>
            </a:r>
          </a:p>
        </p:txBody>
      </p:sp>
      <p:cxnSp>
        <p:nvCxnSpPr>
          <p:cNvPr id="50" name="直接箭头连接符 154">
            <a:extLst>
              <a:ext uri="{FF2B5EF4-FFF2-40B4-BE49-F238E27FC236}">
                <a16:creationId xmlns:a16="http://schemas.microsoft.com/office/drawing/2014/main" id="{D24D9E03-8D70-4DA0-9F96-27AFEBC5E8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8363" y="5445125"/>
            <a:ext cx="29749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" name="文本框 45">
            <a:extLst>
              <a:ext uri="{FF2B5EF4-FFF2-40B4-BE49-F238E27FC236}">
                <a16:creationId xmlns:a16="http://schemas.microsoft.com/office/drawing/2014/main" id="{521E542B-3E01-470E-99DA-95EFECD4C549}"/>
              </a:ext>
            </a:extLst>
          </p:cNvPr>
          <p:cNvSpPr txBox="1"/>
          <p:nvPr/>
        </p:nvSpPr>
        <p:spPr>
          <a:xfrm>
            <a:off x="1631950" y="4508500"/>
            <a:ext cx="1141413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rgbClr val="FF0000"/>
                </a:solidFill>
                <a:latin typeface="+mn-ea"/>
                <a:ea typeface="+mn-ea"/>
              </a:rPr>
              <a:t>东南展厅</a:t>
            </a:r>
          </a:p>
        </p:txBody>
      </p:sp>
      <p:sp>
        <p:nvSpPr>
          <p:cNvPr id="52" name="文本框 45">
            <a:extLst>
              <a:ext uri="{FF2B5EF4-FFF2-40B4-BE49-F238E27FC236}">
                <a16:creationId xmlns:a16="http://schemas.microsoft.com/office/drawing/2014/main" id="{EE2E9343-661F-4B2B-A0A2-A171ED413A5D}"/>
              </a:ext>
            </a:extLst>
          </p:cNvPr>
          <p:cNvSpPr txBox="1"/>
          <p:nvPr/>
        </p:nvSpPr>
        <p:spPr>
          <a:xfrm>
            <a:off x="4521200" y="5137150"/>
            <a:ext cx="806450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400" dirty="0">
                <a:solidFill>
                  <a:srgbClr val="FF0000"/>
                </a:solidFill>
                <a:latin typeface="+mn-ea"/>
                <a:ea typeface="+mn-ea"/>
              </a:rPr>
              <a:t>23</a:t>
            </a:r>
            <a:r>
              <a:rPr lang="zh-CN" altLang="en-US" sz="1400" dirty="0">
                <a:solidFill>
                  <a:srgbClr val="FF0000"/>
                </a:solidFill>
                <a:latin typeface="+mn-ea"/>
                <a:ea typeface="+mn-ea"/>
              </a:rPr>
              <a:t>米</a:t>
            </a:r>
          </a:p>
        </p:txBody>
      </p:sp>
      <p:cxnSp>
        <p:nvCxnSpPr>
          <p:cNvPr id="53" name="直接箭头连接符 158">
            <a:extLst>
              <a:ext uri="{FF2B5EF4-FFF2-40B4-BE49-F238E27FC236}">
                <a16:creationId xmlns:a16="http://schemas.microsoft.com/office/drawing/2014/main" id="{694F5F73-3033-4327-BC68-AA789A24712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00150" y="1268413"/>
            <a:ext cx="0" cy="44069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" name="直接连接符 161">
            <a:extLst>
              <a:ext uri="{FF2B5EF4-FFF2-40B4-BE49-F238E27FC236}">
                <a16:creationId xmlns:a16="http://schemas.microsoft.com/office/drawing/2014/main" id="{478D3561-A4E2-493A-A706-B5F7EB1D0806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200150" y="1293813"/>
            <a:ext cx="22542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直接连接符 164">
            <a:extLst>
              <a:ext uri="{FF2B5EF4-FFF2-40B4-BE49-F238E27FC236}">
                <a16:creationId xmlns:a16="http://schemas.microsoft.com/office/drawing/2014/main" id="{602FAA5B-3E6D-4F57-9791-A3BF7144253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200150" y="5661025"/>
            <a:ext cx="19208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" name="文本框 45">
            <a:extLst>
              <a:ext uri="{FF2B5EF4-FFF2-40B4-BE49-F238E27FC236}">
                <a16:creationId xmlns:a16="http://schemas.microsoft.com/office/drawing/2014/main" id="{D9ACF3C6-BD18-46CB-8650-E8F778E47A02}"/>
              </a:ext>
            </a:extLst>
          </p:cNvPr>
          <p:cNvSpPr txBox="1"/>
          <p:nvPr/>
        </p:nvSpPr>
        <p:spPr>
          <a:xfrm rot="16200000">
            <a:off x="887413" y="2894013"/>
            <a:ext cx="604837" cy="306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400" dirty="0">
                <a:solidFill>
                  <a:srgbClr val="FF0000"/>
                </a:solidFill>
                <a:latin typeface="+mn-ea"/>
                <a:ea typeface="+mn-ea"/>
              </a:rPr>
              <a:t>53</a:t>
            </a:r>
            <a:r>
              <a:rPr lang="zh-CN" altLang="en-US" sz="1400" dirty="0">
                <a:solidFill>
                  <a:srgbClr val="FF0000"/>
                </a:solidFill>
                <a:latin typeface="+mn-ea"/>
                <a:ea typeface="+mn-ea"/>
              </a:rPr>
              <a:t>米</a:t>
            </a:r>
          </a:p>
        </p:txBody>
      </p:sp>
      <p:cxnSp>
        <p:nvCxnSpPr>
          <p:cNvPr id="57" name="直接箭头连接符 167">
            <a:extLst>
              <a:ext uri="{FF2B5EF4-FFF2-40B4-BE49-F238E27FC236}">
                <a16:creationId xmlns:a16="http://schemas.microsoft.com/office/drawing/2014/main" id="{02E2BB45-B4D8-4892-B090-E9990A6043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40088" y="3879850"/>
            <a:ext cx="0" cy="17954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" name="文本框 45">
            <a:extLst>
              <a:ext uri="{FF2B5EF4-FFF2-40B4-BE49-F238E27FC236}">
                <a16:creationId xmlns:a16="http://schemas.microsoft.com/office/drawing/2014/main" id="{AC91594C-0762-4D2C-83F1-82B237DFCB6C}"/>
              </a:ext>
            </a:extLst>
          </p:cNvPr>
          <p:cNvSpPr txBox="1"/>
          <p:nvPr/>
        </p:nvSpPr>
        <p:spPr>
          <a:xfrm>
            <a:off x="2927350" y="4643438"/>
            <a:ext cx="1093788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400" dirty="0">
                <a:solidFill>
                  <a:srgbClr val="FF0000"/>
                </a:solidFill>
                <a:latin typeface="+mn-ea"/>
                <a:ea typeface="+mn-ea"/>
              </a:rPr>
              <a:t>18.5</a:t>
            </a:r>
            <a:r>
              <a:rPr lang="zh-CN" altLang="en-US" sz="1400" dirty="0">
                <a:solidFill>
                  <a:srgbClr val="FF0000"/>
                </a:solidFill>
                <a:latin typeface="+mn-ea"/>
                <a:ea typeface="+mn-ea"/>
              </a:rPr>
              <a:t>米</a:t>
            </a:r>
          </a:p>
        </p:txBody>
      </p:sp>
      <p:cxnSp>
        <p:nvCxnSpPr>
          <p:cNvPr id="59" name="直接箭头连接符 170">
            <a:extLst>
              <a:ext uri="{FF2B5EF4-FFF2-40B4-BE49-F238E27FC236}">
                <a16:creationId xmlns:a16="http://schemas.microsoft.com/office/drawing/2014/main" id="{5D599CDD-9789-4B3B-A99E-F3C7648C50C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75000" y="3343275"/>
            <a:ext cx="0" cy="5222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" name="文本框 45">
            <a:extLst>
              <a:ext uri="{FF2B5EF4-FFF2-40B4-BE49-F238E27FC236}">
                <a16:creationId xmlns:a16="http://schemas.microsoft.com/office/drawing/2014/main" id="{785233EF-6E30-4EC7-B246-34B1F5B91C65}"/>
              </a:ext>
            </a:extLst>
          </p:cNvPr>
          <p:cNvSpPr txBox="1"/>
          <p:nvPr/>
        </p:nvSpPr>
        <p:spPr>
          <a:xfrm>
            <a:off x="2927350" y="3517900"/>
            <a:ext cx="612775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400" dirty="0">
                <a:solidFill>
                  <a:srgbClr val="FF0000"/>
                </a:solidFill>
                <a:latin typeface="+mn-ea"/>
                <a:ea typeface="+mn-ea"/>
              </a:rPr>
              <a:t>4.5</a:t>
            </a:r>
            <a:r>
              <a:rPr lang="zh-CN" altLang="en-US" sz="1400" dirty="0">
                <a:solidFill>
                  <a:srgbClr val="FF0000"/>
                </a:solidFill>
                <a:latin typeface="+mn-ea"/>
                <a:ea typeface="+mn-ea"/>
              </a:rPr>
              <a:t>米</a:t>
            </a:r>
          </a:p>
        </p:txBody>
      </p:sp>
      <p:sp>
        <p:nvSpPr>
          <p:cNvPr id="61" name="TextBox 173">
            <a:extLst>
              <a:ext uri="{FF2B5EF4-FFF2-40B4-BE49-F238E27FC236}">
                <a16:creationId xmlns:a16="http://schemas.microsoft.com/office/drawing/2014/main" id="{AE46C475-2E4F-4CA5-8500-12D88CBA648A}"/>
              </a:ext>
            </a:extLst>
          </p:cNvPr>
          <p:cNvSpPr txBox="1"/>
          <p:nvPr/>
        </p:nvSpPr>
        <p:spPr>
          <a:xfrm>
            <a:off x="3408363" y="2112963"/>
            <a:ext cx="29749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+mn-ea"/>
                <a:ea typeface="+mn-ea"/>
              </a:rPr>
              <a:t>拟建售后与东南共用</a:t>
            </a:r>
            <a:endParaRPr lang="en-US" altLang="zh-CN" sz="1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62" name="文本框 38">
            <a:extLst>
              <a:ext uri="{FF2B5EF4-FFF2-40B4-BE49-F238E27FC236}">
                <a16:creationId xmlns:a16="http://schemas.microsoft.com/office/drawing/2014/main" id="{4C6C2758-FDF9-4919-ABAF-0CB621CA634E}"/>
              </a:ext>
            </a:extLst>
          </p:cNvPr>
          <p:cNvSpPr txBox="1"/>
          <p:nvPr/>
        </p:nvSpPr>
        <p:spPr>
          <a:xfrm>
            <a:off x="3370263" y="2509838"/>
            <a:ext cx="32051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400" dirty="0">
                <a:latin typeface="+mn-ea"/>
                <a:ea typeface="+mn-ea"/>
              </a:rPr>
              <a:t>售后部分总面积</a:t>
            </a:r>
            <a:r>
              <a:rPr lang="en-US" altLang="zh-CN" sz="1400" dirty="0">
                <a:latin typeface="+mn-ea"/>
                <a:ea typeface="+mn-ea"/>
              </a:rPr>
              <a:t>1907</a:t>
            </a:r>
            <a:r>
              <a:rPr lang="zh-CN" altLang="en-US" sz="1400" dirty="0">
                <a:latin typeface="+mn-ea"/>
                <a:ea typeface="+mn-ea"/>
              </a:rPr>
              <a:t>平米</a:t>
            </a:r>
          </a:p>
          <a:p>
            <a:pPr>
              <a:defRPr/>
            </a:pPr>
            <a:r>
              <a:rPr lang="zh-CN" altLang="en-US" sz="1400" dirty="0">
                <a:latin typeface="+mn-ea"/>
                <a:ea typeface="+mn-ea"/>
              </a:rPr>
              <a:t>车间维修区面积</a:t>
            </a:r>
            <a:r>
              <a:rPr lang="en-US" altLang="zh-CN" sz="1400" dirty="0">
                <a:latin typeface="+mn-ea"/>
                <a:ea typeface="+mn-ea"/>
              </a:rPr>
              <a:t>1530</a:t>
            </a:r>
            <a:r>
              <a:rPr lang="zh-CN" altLang="en-US" sz="1400" dirty="0">
                <a:latin typeface="+mn-ea"/>
                <a:ea typeface="+mn-ea"/>
              </a:rPr>
              <a:t>平米</a:t>
            </a:r>
          </a:p>
        </p:txBody>
      </p:sp>
      <p:graphicFrame>
        <p:nvGraphicFramePr>
          <p:cNvPr id="63" name="表格 62">
            <a:extLst>
              <a:ext uri="{FF2B5EF4-FFF2-40B4-BE49-F238E27FC236}">
                <a16:creationId xmlns:a16="http://schemas.microsoft.com/office/drawing/2014/main" id="{49270E44-E13D-4E63-BA28-006B39F8E1A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20708830"/>
              </p:ext>
            </p:extLst>
          </p:nvPr>
        </p:nvGraphicFramePr>
        <p:xfrm>
          <a:off x="8434388" y="1344613"/>
          <a:ext cx="3417887" cy="4330698"/>
        </p:xfrm>
        <a:graphic>
          <a:graphicData uri="http://schemas.openxmlformats.org/drawingml/2006/table">
            <a:tbl>
              <a:tblPr/>
              <a:tblGrid>
                <a:gridCol w="13718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21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类别</a:t>
                      </a:r>
                    </a:p>
                  </a:txBody>
                  <a:tcPr marL="12693" marR="12693" marT="952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级标准</a:t>
                      </a:r>
                    </a:p>
                  </a:txBody>
                  <a:tcPr marL="12693" marR="12693" marT="952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拟建店场地</a:t>
                      </a:r>
                    </a:p>
                  </a:txBody>
                  <a:tcPr marL="12693" marR="12693" marT="952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94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面宽（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 marL="12693" marR="12693" marT="952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</a:p>
                  </a:txBody>
                  <a:tcPr marL="12693" marR="12693" marT="952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25m</a:t>
                      </a:r>
                    </a:p>
                  </a:txBody>
                  <a:tcPr marL="12693" marR="12693" marT="952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52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展示区面积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㎡）</a:t>
                      </a:r>
                    </a:p>
                  </a:txBody>
                  <a:tcPr marL="12693" marR="12693" marT="952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400</a:t>
                      </a:r>
                    </a:p>
                  </a:txBody>
                  <a:tcPr marL="12693" marR="12693" marT="952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460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㎡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693" marR="12693" marT="952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48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建筑面积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㎡）</a:t>
                      </a:r>
                    </a:p>
                  </a:txBody>
                  <a:tcPr marL="12693" marR="12693" marT="952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600</a:t>
                      </a:r>
                    </a:p>
                  </a:txBody>
                  <a:tcPr marL="12693" marR="12693" marT="952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610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㎡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693" marR="12693" marT="952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748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展厅净高（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m）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693" marR="12693" marT="952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</a:p>
                  </a:txBody>
                  <a:tcPr marL="12693" marR="12693" marT="952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</a:p>
                  </a:txBody>
                  <a:tcPr marL="12693" marR="12693" marT="952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060299"/>
                  </a:ext>
                </a:extLst>
              </a:tr>
              <a:tr h="62748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售后面积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㎡）</a:t>
                      </a:r>
                    </a:p>
                  </a:txBody>
                  <a:tcPr marL="12693" marR="12693" marT="952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750</a:t>
                      </a:r>
                    </a:p>
                  </a:txBody>
                  <a:tcPr marL="12693" marR="12693" marT="952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㎡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693" marR="12693" marT="952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4" name="文本占位符 1">
            <a:extLst>
              <a:ext uri="{FF2B5EF4-FFF2-40B4-BE49-F238E27FC236}">
                <a16:creationId xmlns:a16="http://schemas.microsoft.com/office/drawing/2014/main" id="{1AD8078E-F443-4FA0-891D-80504EC8ADA3}"/>
              </a:ext>
            </a:extLst>
          </p:cNvPr>
          <p:cNvSpPr txBox="1">
            <a:spLocks/>
          </p:cNvSpPr>
          <p:nvPr/>
        </p:nvSpPr>
        <p:spPr bwMode="auto">
          <a:xfrm>
            <a:off x="292100" y="163936"/>
            <a:ext cx="7523162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拟建店场地详细图</a:t>
            </a:r>
          </a:p>
        </p:txBody>
      </p:sp>
    </p:spTree>
    <p:extLst>
      <p:ext uri="{BB962C8B-B14F-4D97-AF65-F5344CB8AC3E}">
        <p14:creationId xmlns:p14="http://schemas.microsoft.com/office/powerpoint/2010/main" val="1975245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FE6FA77-8689-4748-981B-53E9E640E3E3}"/>
              </a:ext>
            </a:extLst>
          </p:cNvPr>
          <p:cNvSpPr/>
          <p:nvPr/>
        </p:nvSpPr>
        <p:spPr>
          <a:xfrm>
            <a:off x="6311900" y="2781300"/>
            <a:ext cx="4608513" cy="1954213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视频</a:t>
            </a:r>
            <a:r>
              <a:rPr lang="en-US" altLang="zh-CN" sz="2000" b="1" dirty="0">
                <a:solidFill>
                  <a:prstClr val="black"/>
                </a:solidFill>
              </a:rPr>
              <a:t>2-</a:t>
            </a:r>
            <a:r>
              <a:rPr lang="zh-CN" altLang="en-US" sz="2000" b="1" dirty="0">
                <a:solidFill>
                  <a:prstClr val="black"/>
                </a:solidFill>
              </a:rPr>
              <a:t>拟建店硬体环境：</a:t>
            </a:r>
            <a:endParaRPr lang="en-US" altLang="zh-CN" sz="2000" b="1" dirty="0">
              <a:solidFill>
                <a:prstClr val="black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prstClr val="black"/>
                </a:solidFill>
              </a:rPr>
              <a:t>店面外部：正面、对面</a:t>
            </a:r>
            <a:r>
              <a:rPr lang="en-US" altLang="zh-CN" dirty="0">
                <a:solidFill>
                  <a:prstClr val="black"/>
                </a:solidFill>
              </a:rPr>
              <a:t>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prstClr val="black"/>
                </a:solidFill>
              </a:rPr>
              <a:t>店面内部：展厅、客休、车间（含钣金、机修、备件区等）、办公辅助区等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8D97353-9006-49FD-AA32-FCAC97A17873}"/>
              </a:ext>
            </a:extLst>
          </p:cNvPr>
          <p:cNvSpPr/>
          <p:nvPr/>
        </p:nvSpPr>
        <p:spPr>
          <a:xfrm>
            <a:off x="1057275" y="2781300"/>
            <a:ext cx="3868738" cy="1906588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视频</a:t>
            </a:r>
            <a:r>
              <a:rPr lang="en-US" altLang="zh-CN" sz="2000" b="1" dirty="0">
                <a:solidFill>
                  <a:prstClr val="black"/>
                </a:solidFill>
              </a:rPr>
              <a:t>1-</a:t>
            </a:r>
            <a:r>
              <a:rPr lang="zh-CN" altLang="en-US" sz="2000" b="1" dirty="0">
                <a:solidFill>
                  <a:prstClr val="black"/>
                </a:solidFill>
              </a:rPr>
              <a:t>拟建店商圈环境</a:t>
            </a:r>
            <a:endParaRPr lang="en-US" altLang="zh-CN" sz="2000" b="1" dirty="0">
              <a:solidFill>
                <a:prstClr val="black"/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prstClr val="black"/>
                </a:solidFill>
              </a:rPr>
              <a:t>拟建店所在商圈、周边环境</a:t>
            </a:r>
            <a:endParaRPr lang="en-US" altLang="zh-CN" dirty="0">
              <a:solidFill>
                <a:prstClr val="black"/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prstClr val="black"/>
                </a:solidFill>
              </a:rPr>
              <a:t>相邻商家介绍（品牌、距离</a:t>
            </a:r>
            <a:r>
              <a:rPr lang="en-US" altLang="zh-CN" dirty="0">
                <a:solidFill>
                  <a:prstClr val="black"/>
                </a:solidFill>
              </a:rPr>
              <a:t>/</a:t>
            </a:r>
            <a:r>
              <a:rPr lang="zh-CN" altLang="en-US" dirty="0">
                <a:solidFill>
                  <a:prstClr val="black"/>
                </a:solidFill>
              </a:rPr>
              <a:t>方位、一级</a:t>
            </a:r>
            <a:r>
              <a:rPr lang="en-US" altLang="zh-CN" dirty="0">
                <a:solidFill>
                  <a:prstClr val="black"/>
                </a:solidFill>
              </a:rPr>
              <a:t>/</a:t>
            </a:r>
            <a:r>
              <a:rPr lang="zh-CN" altLang="en-US" dirty="0">
                <a:solidFill>
                  <a:prstClr val="black"/>
                </a:solidFill>
              </a:rPr>
              <a:t>二级</a:t>
            </a:r>
            <a:r>
              <a:rPr lang="en-US" altLang="zh-CN" dirty="0">
                <a:solidFill>
                  <a:prstClr val="black"/>
                </a:solidFill>
              </a:rPr>
              <a:t>/</a:t>
            </a:r>
            <a:r>
              <a:rPr lang="zh-CN" altLang="en-US" dirty="0">
                <a:solidFill>
                  <a:prstClr val="black"/>
                </a:solidFill>
              </a:rPr>
              <a:t>汽贸）</a:t>
            </a:r>
            <a:endParaRPr lang="en-US" altLang="zh-CN" dirty="0">
              <a:solidFill>
                <a:prstClr val="black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6B45E6A-7AD5-405B-A3E0-74B0924977AD}"/>
              </a:ext>
            </a:extLst>
          </p:cNvPr>
          <p:cNvSpPr/>
          <p:nvPr/>
        </p:nvSpPr>
        <p:spPr>
          <a:xfrm>
            <a:off x="725488" y="1090613"/>
            <a:ext cx="6983412" cy="922337"/>
          </a:xfrm>
          <a:prstGeom prst="rect">
            <a:avLst/>
          </a:prstGeom>
          <a:solidFill>
            <a:srgbClr val="00B0F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b="1" dirty="0">
                <a:solidFill>
                  <a:schemeClr val="bg1"/>
                </a:solidFill>
              </a:rPr>
              <a:t>视频要求：</a:t>
            </a:r>
            <a:endParaRPr kumimoji="1" lang="en-US" altLang="zh-CN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kumimoji="1" lang="zh-CN" altLang="en-US" b="1" dirty="0">
                <a:solidFill>
                  <a:schemeClr val="bg1"/>
                </a:solidFill>
              </a:rPr>
              <a:t>横向拍摄，清晰度不低于</a:t>
            </a:r>
            <a:r>
              <a:rPr kumimoji="1" lang="en-US" altLang="zh-CN" b="1" dirty="0">
                <a:solidFill>
                  <a:schemeClr val="bg1"/>
                </a:solidFill>
              </a:rPr>
              <a:t>720P</a:t>
            </a:r>
            <a:r>
              <a:rPr kumimoji="1" lang="zh-CN" altLang="en-US" b="1" dirty="0">
                <a:solidFill>
                  <a:schemeClr val="bg1"/>
                </a:solidFill>
              </a:rPr>
              <a:t>，有同步语音介绍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kumimoji="1" lang="zh-CN" altLang="en-US" b="1" dirty="0">
                <a:solidFill>
                  <a:schemeClr val="bg1"/>
                </a:solidFill>
              </a:rPr>
              <a:t>每段时长不少于</a:t>
            </a:r>
            <a:r>
              <a:rPr kumimoji="1" lang="en-US" altLang="zh-CN" b="1" dirty="0">
                <a:solidFill>
                  <a:schemeClr val="bg1"/>
                </a:solidFill>
              </a:rPr>
              <a:t>2</a:t>
            </a:r>
            <a:r>
              <a:rPr kumimoji="1" lang="zh-CN" altLang="en-US" b="1" dirty="0">
                <a:solidFill>
                  <a:schemeClr val="bg1"/>
                </a:solidFill>
              </a:rPr>
              <a:t>分钟</a:t>
            </a:r>
          </a:p>
        </p:txBody>
      </p:sp>
      <p:sp>
        <p:nvSpPr>
          <p:cNvPr id="7" name="文本占位符 1">
            <a:extLst>
              <a:ext uri="{FF2B5EF4-FFF2-40B4-BE49-F238E27FC236}">
                <a16:creationId xmlns:a16="http://schemas.microsoft.com/office/drawing/2014/main" id="{7BC3EA06-F6FD-416A-8E22-00AD795BB7F4}"/>
              </a:ext>
            </a:extLst>
          </p:cNvPr>
          <p:cNvSpPr txBox="1">
            <a:spLocks/>
          </p:cNvSpPr>
          <p:nvPr/>
        </p:nvSpPr>
        <p:spPr bwMode="auto">
          <a:xfrm>
            <a:off x="292100" y="163936"/>
            <a:ext cx="7523162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拟建店场地视频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6B45E6A-7AD5-405B-A3E0-74B0924977AD}"/>
              </a:ext>
            </a:extLst>
          </p:cNvPr>
          <p:cNvSpPr/>
          <p:nvPr/>
        </p:nvSpPr>
        <p:spPr>
          <a:xfrm>
            <a:off x="1134197" y="5042694"/>
            <a:ext cx="6983412" cy="646331"/>
          </a:xfrm>
          <a:prstGeom prst="rect">
            <a:avLst/>
          </a:prstGeom>
          <a:solidFill>
            <a:srgbClr val="00B0F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kumimoji="1" lang="zh-CN" altLang="en-US" sz="3600" b="1" dirty="0">
                <a:solidFill>
                  <a:srgbClr val="FF0000"/>
                </a:solidFill>
              </a:rPr>
              <a:t>视频可以不拍摄，以免文件过大</a:t>
            </a:r>
          </a:p>
        </p:txBody>
      </p:sp>
    </p:spTree>
    <p:extLst>
      <p:ext uri="{BB962C8B-B14F-4D97-AF65-F5344CB8AC3E}">
        <p14:creationId xmlns:p14="http://schemas.microsoft.com/office/powerpoint/2010/main" val="938581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C74EE252-73AA-4979-889C-0E4EB0B41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7463" y="3195638"/>
            <a:ext cx="25923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/>
              <a:t>展厅正面</a:t>
            </a:r>
          </a:p>
        </p:txBody>
      </p:sp>
      <p:sp>
        <p:nvSpPr>
          <p:cNvPr id="3" name="TextBox 17">
            <a:extLst>
              <a:ext uri="{FF2B5EF4-FFF2-40B4-BE49-F238E27FC236}">
                <a16:creationId xmlns:a16="http://schemas.microsoft.com/office/drawing/2014/main" id="{0E8CAD63-6954-4A2D-99E5-A4F4AE543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363" y="3203575"/>
            <a:ext cx="25923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/>
              <a:t>展厅右侧</a:t>
            </a: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8D598633-9CE1-48F7-BB30-A93D49CFA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5725" y="3195638"/>
            <a:ext cx="25923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/>
              <a:t>展厅左侧</a:t>
            </a:r>
          </a:p>
        </p:txBody>
      </p:sp>
      <p:sp>
        <p:nvSpPr>
          <p:cNvPr id="5" name="TextBox 19">
            <a:extLst>
              <a:ext uri="{FF2B5EF4-FFF2-40B4-BE49-F238E27FC236}">
                <a16:creationId xmlns:a16="http://schemas.microsoft.com/office/drawing/2014/main" id="{1D687FE2-B8DA-44E8-B467-0991A09FC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425" y="5949950"/>
            <a:ext cx="25923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/>
              <a:t>对面右侧</a:t>
            </a:r>
          </a:p>
        </p:txBody>
      </p:sp>
      <p:sp>
        <p:nvSpPr>
          <p:cNvPr id="6" name="TextBox 20">
            <a:extLst>
              <a:ext uri="{FF2B5EF4-FFF2-40B4-BE49-F238E27FC236}">
                <a16:creationId xmlns:a16="http://schemas.microsoft.com/office/drawing/2014/main" id="{497FF819-21B9-4521-AD05-AF32327F3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7463" y="5949950"/>
            <a:ext cx="25923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/>
              <a:t>展厅对面</a:t>
            </a:r>
          </a:p>
        </p:txBody>
      </p:sp>
      <p:sp>
        <p:nvSpPr>
          <p:cNvPr id="7" name="TextBox 21">
            <a:extLst>
              <a:ext uri="{FF2B5EF4-FFF2-40B4-BE49-F238E27FC236}">
                <a16:creationId xmlns:a16="http://schemas.microsoft.com/office/drawing/2014/main" id="{3D196057-6A38-4EED-A12B-DD63BE0D8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5725" y="5949950"/>
            <a:ext cx="25923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/>
              <a:t>对面左侧</a:t>
            </a:r>
          </a:p>
        </p:txBody>
      </p:sp>
      <p:pic>
        <p:nvPicPr>
          <p:cNvPr id="8" name="图片 1" descr="7c6b0e9c4da2ba04047268cfa6aa875">
            <a:extLst>
              <a:ext uri="{FF2B5EF4-FFF2-40B4-BE49-F238E27FC236}">
                <a16:creationId xmlns:a16="http://schemas.microsoft.com/office/drawing/2014/main" id="{1732BB1A-AE38-466B-962F-14361846B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871538"/>
            <a:ext cx="3348038" cy="224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3" descr="a101fdaab745d7f5c81d32080979f37">
            <a:extLst>
              <a:ext uri="{FF2B5EF4-FFF2-40B4-BE49-F238E27FC236}">
                <a16:creationId xmlns:a16="http://schemas.microsoft.com/office/drawing/2014/main" id="{D2C2B79C-0783-472A-AA46-996E6991C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5" y="922338"/>
            <a:ext cx="3840163" cy="219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" descr="微信图片_20201102092650">
            <a:extLst>
              <a:ext uri="{FF2B5EF4-FFF2-40B4-BE49-F238E27FC236}">
                <a16:creationId xmlns:a16="http://schemas.microsoft.com/office/drawing/2014/main" id="{CB5233D2-0039-4468-8AF6-FA94C946B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8" y="922338"/>
            <a:ext cx="3465512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6">
            <a:extLst>
              <a:ext uri="{FF2B5EF4-FFF2-40B4-BE49-F238E27FC236}">
                <a16:creationId xmlns:a16="http://schemas.microsoft.com/office/drawing/2014/main" id="{8BDF898D-A7B0-47D9-B922-C15ED6694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9" y="3530601"/>
            <a:ext cx="3465512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7">
            <a:extLst>
              <a:ext uri="{FF2B5EF4-FFF2-40B4-BE49-F238E27FC236}">
                <a16:creationId xmlns:a16="http://schemas.microsoft.com/office/drawing/2014/main" id="{869EF9CA-85CA-4105-AECB-10366DFED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5" y="3540125"/>
            <a:ext cx="3840163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28F14211-D627-4D32-930C-5ED37ED5BCCD}"/>
              </a:ext>
            </a:extLst>
          </p:cNvPr>
          <p:cNvSpPr/>
          <p:nvPr/>
        </p:nvSpPr>
        <p:spPr>
          <a:xfrm>
            <a:off x="4664075" y="1677988"/>
            <a:ext cx="2741613" cy="36671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4" name="图片 4" descr="447fa0e166437cb5c139268771430a8">
            <a:extLst>
              <a:ext uri="{FF2B5EF4-FFF2-40B4-BE49-F238E27FC236}">
                <a16:creationId xmlns:a16="http://schemas.microsoft.com/office/drawing/2014/main" id="{944BC2C3-85E6-4F85-AEB3-D933A9BB9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3644900"/>
            <a:ext cx="3348038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">
            <a:extLst>
              <a:ext uri="{FF2B5EF4-FFF2-40B4-BE49-F238E27FC236}">
                <a16:creationId xmlns:a16="http://schemas.microsoft.com/office/drawing/2014/main" id="{B6276F1B-0A8A-4070-A33C-D4712CE5E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6013" y="1308100"/>
            <a:ext cx="2674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b="1">
                <a:solidFill>
                  <a:srgbClr val="FF0000"/>
                </a:solidFill>
              </a:rPr>
              <a:t>面宽</a:t>
            </a:r>
            <a:r>
              <a:rPr lang="en-US" altLang="zh-CN" b="1">
                <a:solidFill>
                  <a:srgbClr val="FF0000"/>
                </a:solidFill>
              </a:rPr>
              <a:t>20m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6" name="矩形 33">
            <a:extLst>
              <a:ext uri="{FF2B5EF4-FFF2-40B4-BE49-F238E27FC236}">
                <a16:creationId xmlns:a16="http://schemas.microsoft.com/office/drawing/2014/main" id="{8E39B505-C6F3-4544-8D9C-5CA1D860F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4300" y="0"/>
            <a:ext cx="4260850" cy="830263"/>
          </a:xfrm>
          <a:prstGeom prst="rect">
            <a:avLst/>
          </a:prstGeom>
          <a:solidFill>
            <a:srgbClr val="00B0F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kumimoji="1" lang="zh-CN" altLang="en-US" sz="1600" b="1" dirty="0">
                <a:solidFill>
                  <a:schemeClr val="bg1"/>
                </a:solidFill>
              </a:rPr>
              <a:t>外部环境：</a:t>
            </a:r>
            <a:endParaRPr kumimoji="1" lang="en-US" altLang="zh-CN" sz="1600" b="1" dirty="0">
              <a:solidFill>
                <a:schemeClr val="bg1"/>
              </a:solidFill>
            </a:endParaRPr>
          </a:p>
          <a:p>
            <a:r>
              <a:rPr kumimoji="1" lang="en-US" altLang="zh-CN" sz="1600" b="1" dirty="0">
                <a:solidFill>
                  <a:schemeClr val="bg1"/>
                </a:solidFill>
              </a:rPr>
              <a:t>1</a:t>
            </a:r>
            <a:r>
              <a:rPr kumimoji="1" lang="zh-CN" altLang="en-US" sz="1600" b="1" dirty="0">
                <a:solidFill>
                  <a:schemeClr val="bg1"/>
                </a:solidFill>
              </a:rPr>
              <a:t>、展厅正立面、店前场地</a:t>
            </a:r>
            <a:endParaRPr kumimoji="1" lang="en-US" altLang="zh-CN" sz="1600" b="1" dirty="0">
              <a:solidFill>
                <a:schemeClr val="bg1"/>
              </a:solidFill>
            </a:endParaRPr>
          </a:p>
          <a:p>
            <a:r>
              <a:rPr kumimoji="1" lang="en-US" altLang="zh-CN" sz="1600" b="1" dirty="0">
                <a:solidFill>
                  <a:schemeClr val="bg1"/>
                </a:solidFill>
              </a:rPr>
              <a:t>2</a:t>
            </a:r>
            <a:r>
              <a:rPr kumimoji="1" lang="zh-CN" altLang="en-US" sz="1600" b="1" dirty="0">
                <a:solidFill>
                  <a:schemeClr val="bg1"/>
                </a:solidFill>
              </a:rPr>
              <a:t>、相邻品牌店面、道路环境、标志建筑等</a:t>
            </a:r>
          </a:p>
        </p:txBody>
      </p:sp>
      <p:sp>
        <p:nvSpPr>
          <p:cNvPr id="17" name="文本占位符 1">
            <a:extLst>
              <a:ext uri="{FF2B5EF4-FFF2-40B4-BE49-F238E27FC236}">
                <a16:creationId xmlns:a16="http://schemas.microsoft.com/office/drawing/2014/main" id="{0CF6B309-0B4E-4C7D-B9F0-616A33D54C80}"/>
              </a:ext>
            </a:extLst>
          </p:cNvPr>
          <p:cNvSpPr txBox="1">
            <a:spLocks/>
          </p:cNvSpPr>
          <p:nvPr/>
        </p:nvSpPr>
        <p:spPr bwMode="auto">
          <a:xfrm>
            <a:off x="292100" y="163936"/>
            <a:ext cx="7523162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拟建店外部照片</a:t>
            </a:r>
          </a:p>
        </p:txBody>
      </p:sp>
    </p:spTree>
    <p:extLst>
      <p:ext uri="{BB962C8B-B14F-4D97-AF65-F5344CB8AC3E}">
        <p14:creationId xmlns:p14="http://schemas.microsoft.com/office/powerpoint/2010/main" val="2868231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F07A565D-7935-48C3-8908-235EAC7A9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25" y="919163"/>
            <a:ext cx="3840163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628F9096-AF88-48F1-BCEB-35BC53B33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963" y="908050"/>
            <a:ext cx="383857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9">
            <a:extLst>
              <a:ext uri="{FF2B5EF4-FFF2-40B4-BE49-F238E27FC236}">
                <a16:creationId xmlns:a16="http://schemas.microsoft.com/office/drawing/2014/main" id="{777BFABE-1FE5-414B-9CD7-7BABD0D88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919163"/>
            <a:ext cx="3840162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1DAAF8CC-DB93-4F12-97ED-6F7756FAD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7463" y="3141663"/>
            <a:ext cx="25923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/>
              <a:t>展厅正面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1BAC627-EFA7-4A32-AD1D-0A7B5F332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363" y="3148013"/>
            <a:ext cx="25923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/>
              <a:t>展厅右侧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AB1E2D3-D40F-4BA7-B860-2FBC38EA4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5725" y="3141663"/>
            <a:ext cx="25923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/>
              <a:t>展厅左侧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D04DEF0-9BCB-4AD9-9B6D-536A0A0F1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225" y="5949950"/>
            <a:ext cx="25923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/>
              <a:t>售后车间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7027055A-45B8-4DF0-8637-4697E08D4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4425" y="5940425"/>
            <a:ext cx="25923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/>
              <a:t>售后接待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B0266C15-FA86-44AB-9464-1040A58E1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67813" y="5949950"/>
            <a:ext cx="25923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/>
              <a:t>客休室</a:t>
            </a: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7D3B33BC-5064-49FD-B0EE-9F0797C10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3789363"/>
            <a:ext cx="3521075" cy="197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D758EECF-CA5E-49D0-9BF5-F8EF32996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363" y="3789363"/>
            <a:ext cx="3519487" cy="197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3C04ECF8-6C52-4B1D-9F90-EEF0DE84C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963" y="3789363"/>
            <a:ext cx="3519487" cy="197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7">
            <a:extLst>
              <a:ext uri="{FF2B5EF4-FFF2-40B4-BE49-F238E27FC236}">
                <a16:creationId xmlns:a16="http://schemas.microsoft.com/office/drawing/2014/main" id="{45BF1397-8CEE-4C02-B3DC-448EF9A7C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4300" y="0"/>
            <a:ext cx="4260850" cy="830263"/>
          </a:xfrm>
          <a:prstGeom prst="rect">
            <a:avLst/>
          </a:prstGeom>
          <a:solidFill>
            <a:srgbClr val="00B0F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kumimoji="1" lang="zh-CN" altLang="en-US" sz="1600" b="1" dirty="0">
                <a:solidFill>
                  <a:schemeClr val="bg1"/>
                </a:solidFill>
              </a:rPr>
              <a:t>内部环境：</a:t>
            </a:r>
            <a:endParaRPr kumimoji="1" lang="en-US" altLang="zh-CN" sz="1600" b="1" dirty="0">
              <a:solidFill>
                <a:schemeClr val="bg1"/>
              </a:solidFill>
            </a:endParaRPr>
          </a:p>
          <a:p>
            <a:r>
              <a:rPr kumimoji="1" lang="en-US" altLang="zh-CN" sz="1600" b="1" dirty="0">
                <a:solidFill>
                  <a:schemeClr val="bg1"/>
                </a:solidFill>
              </a:rPr>
              <a:t>1</a:t>
            </a:r>
            <a:r>
              <a:rPr kumimoji="1" lang="zh-CN" altLang="en-US" sz="1600" b="1" dirty="0">
                <a:solidFill>
                  <a:schemeClr val="bg1"/>
                </a:solidFill>
              </a:rPr>
              <a:t>、展厅内景：展车区、客休区、办公区</a:t>
            </a:r>
            <a:endParaRPr kumimoji="1" lang="en-US" altLang="zh-CN" sz="1600" b="1" dirty="0">
              <a:solidFill>
                <a:schemeClr val="bg1"/>
              </a:solidFill>
            </a:endParaRPr>
          </a:p>
          <a:p>
            <a:r>
              <a:rPr kumimoji="1" lang="en-US" altLang="zh-CN" sz="1600" b="1" dirty="0">
                <a:solidFill>
                  <a:schemeClr val="bg1"/>
                </a:solidFill>
              </a:rPr>
              <a:t>2</a:t>
            </a:r>
            <a:r>
              <a:rPr kumimoji="1" lang="zh-CN" altLang="en-US" sz="1600" b="1" dirty="0">
                <a:solidFill>
                  <a:schemeClr val="bg1"/>
                </a:solidFill>
              </a:rPr>
              <a:t>、售后内景：接待、机修、钣喷等</a:t>
            </a:r>
          </a:p>
        </p:txBody>
      </p:sp>
      <p:sp>
        <p:nvSpPr>
          <p:cNvPr id="15" name="文本占位符 1">
            <a:extLst>
              <a:ext uri="{FF2B5EF4-FFF2-40B4-BE49-F238E27FC236}">
                <a16:creationId xmlns:a16="http://schemas.microsoft.com/office/drawing/2014/main" id="{1CCD8AC1-FB59-4F3B-B4A8-7BE294DDF6ED}"/>
              </a:ext>
            </a:extLst>
          </p:cNvPr>
          <p:cNvSpPr txBox="1">
            <a:spLocks/>
          </p:cNvSpPr>
          <p:nvPr/>
        </p:nvSpPr>
        <p:spPr bwMode="auto">
          <a:xfrm>
            <a:off x="292100" y="163936"/>
            <a:ext cx="7523162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拟建店内部照片</a:t>
            </a:r>
          </a:p>
        </p:txBody>
      </p:sp>
    </p:spTree>
    <p:extLst>
      <p:ext uri="{BB962C8B-B14F-4D97-AF65-F5344CB8AC3E}">
        <p14:creationId xmlns:p14="http://schemas.microsoft.com/office/powerpoint/2010/main" val="3456174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1">
            <a:extLst>
              <a:ext uri="{FF2B5EF4-FFF2-40B4-BE49-F238E27FC236}">
                <a16:creationId xmlns:a16="http://schemas.microsoft.com/office/drawing/2014/main" id="{95774321-A782-47A7-B65C-33B9665199F2}"/>
              </a:ext>
            </a:extLst>
          </p:cNvPr>
          <p:cNvSpPr txBox="1">
            <a:spLocks/>
          </p:cNvSpPr>
          <p:nvPr/>
        </p:nvSpPr>
        <p:spPr bwMode="auto">
          <a:xfrm>
            <a:off x="292100" y="163936"/>
            <a:ext cx="7523162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eπ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经营策略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8648AE67-2EAA-4E6A-9BD5-88C670FB9C82}"/>
              </a:ext>
            </a:extLst>
          </p:cNvPr>
          <p:cNvSpPr/>
          <p:nvPr/>
        </p:nvSpPr>
        <p:spPr>
          <a:xfrm>
            <a:off x="445892" y="1956943"/>
            <a:ext cx="3620681" cy="465640"/>
          </a:xfrm>
          <a:prstGeom prst="rect">
            <a:avLst/>
          </a:prstGeom>
          <a:solidFill>
            <a:srgbClr val="0096A5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激励机制说明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8A0AE93-9D26-4009-B853-DBBD3AC212B4}"/>
              </a:ext>
            </a:extLst>
          </p:cNvPr>
          <p:cNvSpPr/>
          <p:nvPr/>
        </p:nvSpPr>
        <p:spPr>
          <a:xfrm>
            <a:off x="445892" y="2539541"/>
            <a:ext cx="3620681" cy="37851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030D8F53-BA1C-4FCF-A85C-6C80622B140D}"/>
              </a:ext>
            </a:extLst>
          </p:cNvPr>
          <p:cNvSpPr/>
          <p:nvPr/>
        </p:nvSpPr>
        <p:spPr>
          <a:xfrm>
            <a:off x="4348373" y="1956943"/>
            <a:ext cx="3620681" cy="465640"/>
          </a:xfrm>
          <a:prstGeom prst="rect">
            <a:avLst/>
          </a:prstGeom>
          <a:solidFill>
            <a:srgbClr val="0096A5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获客能力说明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78E65FAA-9A04-4993-A521-11971C546739}"/>
              </a:ext>
            </a:extLst>
          </p:cNvPr>
          <p:cNvSpPr/>
          <p:nvPr/>
        </p:nvSpPr>
        <p:spPr>
          <a:xfrm>
            <a:off x="4348373" y="2539541"/>
            <a:ext cx="3620681" cy="37851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E3E8929-08CE-4C82-9F81-C8A8201B2226}"/>
              </a:ext>
            </a:extLst>
          </p:cNvPr>
          <p:cNvSpPr/>
          <p:nvPr/>
        </p:nvSpPr>
        <p:spPr>
          <a:xfrm>
            <a:off x="8133564" y="1956943"/>
            <a:ext cx="3620681" cy="465640"/>
          </a:xfrm>
          <a:prstGeom prst="rect">
            <a:avLst/>
          </a:prstGeom>
          <a:solidFill>
            <a:srgbClr val="0096A5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保客转化说明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722717B-4157-4299-80F1-E17848401500}"/>
              </a:ext>
            </a:extLst>
          </p:cNvPr>
          <p:cNvSpPr/>
          <p:nvPr/>
        </p:nvSpPr>
        <p:spPr>
          <a:xfrm>
            <a:off x="8133564" y="2539541"/>
            <a:ext cx="3620681" cy="37851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844F5E8-CC48-4C23-AA93-534B944B2D6D}"/>
              </a:ext>
            </a:extLst>
          </p:cNvPr>
          <p:cNvSpPr txBox="1"/>
          <p:nvPr/>
        </p:nvSpPr>
        <p:spPr>
          <a:xfrm>
            <a:off x="292100" y="6324732"/>
            <a:ext cx="11025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备注：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eπ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经营策略内容包括但不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局限以上内容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，可以多页阐述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B22706B-27F6-49F4-AA2E-3DFA97E922A4}"/>
              </a:ext>
            </a:extLst>
          </p:cNvPr>
          <p:cNvSpPr txBox="1"/>
          <p:nvPr/>
        </p:nvSpPr>
        <p:spPr>
          <a:xfrm>
            <a:off x="483734" y="765750"/>
            <a:ext cx="7331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未来三年销量计划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432D082B-4CF4-42A7-A596-C0E63355EE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587597"/>
              </p:ext>
            </p:extLst>
          </p:nvPr>
        </p:nvGraphicFramePr>
        <p:xfrm>
          <a:off x="445891" y="1166944"/>
          <a:ext cx="11308355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1671">
                  <a:extLst>
                    <a:ext uri="{9D8B030D-6E8A-4147-A177-3AD203B41FA5}">
                      <a16:colId xmlns:a16="http://schemas.microsoft.com/office/drawing/2014/main" val="496556128"/>
                    </a:ext>
                  </a:extLst>
                </a:gridCol>
                <a:gridCol w="2261671">
                  <a:extLst>
                    <a:ext uri="{9D8B030D-6E8A-4147-A177-3AD203B41FA5}">
                      <a16:colId xmlns:a16="http://schemas.microsoft.com/office/drawing/2014/main" val="2898203923"/>
                    </a:ext>
                  </a:extLst>
                </a:gridCol>
                <a:gridCol w="2261671">
                  <a:extLst>
                    <a:ext uri="{9D8B030D-6E8A-4147-A177-3AD203B41FA5}">
                      <a16:colId xmlns:a16="http://schemas.microsoft.com/office/drawing/2014/main" val="3280063557"/>
                    </a:ext>
                  </a:extLst>
                </a:gridCol>
                <a:gridCol w="2261671">
                  <a:extLst>
                    <a:ext uri="{9D8B030D-6E8A-4147-A177-3AD203B41FA5}">
                      <a16:colId xmlns:a16="http://schemas.microsoft.com/office/drawing/2014/main" val="716457624"/>
                    </a:ext>
                  </a:extLst>
                </a:gridCol>
                <a:gridCol w="2261671">
                  <a:extLst>
                    <a:ext uri="{9D8B030D-6E8A-4147-A177-3AD203B41FA5}">
                      <a16:colId xmlns:a16="http://schemas.microsoft.com/office/drawing/2014/main" val="908673604"/>
                    </a:ext>
                  </a:extLst>
                </a:gridCol>
              </a:tblGrid>
              <a:tr h="25166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575233"/>
                  </a:ext>
                </a:extLst>
              </a:tr>
              <a:tr h="25166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销量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659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0442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9"/>
            <a:ext cx="12192000" cy="685644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717" y="0"/>
            <a:ext cx="12192717" cy="6858000"/>
          </a:xfrm>
          <a:prstGeom prst="rect">
            <a:avLst/>
          </a:prstGeom>
          <a:solidFill>
            <a:schemeClr val="tx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文本框 4"/>
          <p:cNvSpPr txBox="1"/>
          <p:nvPr/>
        </p:nvSpPr>
        <p:spPr>
          <a:xfrm>
            <a:off x="3864079" y="2753367"/>
            <a:ext cx="4862672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感谢聆听！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bc2ac29-1093-4e6c-9e24-43eefeb76792"/>
  <p:tag name="COMMONDATA" val="eyJoZGlkIjoiNGM1YzEzYzg4MjdkMzgzNTUyZDY5YTZiMDE2NmEwZT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2564b13-dd13-4386-b22e-dd8711fd19e6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78e147e-c5ae-45c2-a13b-1b08bb7fa78f}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865</TotalTime>
  <Words>1378</Words>
  <Application>Microsoft Office PowerPoint</Application>
  <PresentationFormat>宽屏</PresentationFormat>
  <Paragraphs>389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等线</vt:lpstr>
      <vt:lpstr>等线 Light</vt:lpstr>
      <vt:lpstr>方正兰亭细黑_GBK</vt:lpstr>
      <vt:lpstr>宋体</vt:lpstr>
      <vt:lpstr>微软雅黑</vt:lpstr>
      <vt:lpstr>Arial</vt:lpstr>
      <vt:lpstr>Calibri</vt:lpstr>
      <vt:lpstr>Times New Roman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sdk</dc:creator>
  <cp:keywords>eπ品牌</cp:keywords>
  <cp:lastModifiedBy>黄凡B</cp:lastModifiedBy>
  <cp:revision>2023</cp:revision>
  <dcterms:created xsi:type="dcterms:W3CDTF">1900-01-01T00:00:00Z</dcterms:created>
  <dcterms:modified xsi:type="dcterms:W3CDTF">2023-12-28T09:07:26Z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8CD7641B67024CB9B800DD31D8468F7D</vt:lpwstr>
  </property>
  <property fmtid="{D5CDD505-2E9C-101B-9397-08002B2CF9AE}" pid="3" name="KSOProductBuildVer">
    <vt:lpwstr>2052-11.1.0.14309</vt:lpwstr>
  </property>
  <property fmtid="{D5CDD505-2E9C-101B-9397-08002B2CF9AE}" pid="4" name="_KSOProductBuildMID">
    <vt:lpwstr>DPWMG6BV79VQ06HGRGR8DLJZ7ZD0OAGR9U06XJD7XFMRTGLTN0BR0CJUFYRHP86RXSM65OL9ZIAD8IEJQSFTIF8O89CMWI5B8OOORHB35129819B03FA201E289E5EEDB5F35738</vt:lpwstr>
  </property>
  <property fmtid="{D5CDD505-2E9C-101B-9397-08002B2CF9AE}" pid="5" name="_KSOProductBuildSID">
    <vt:lpwstr>SZWFY6GJ79VQ05HG9GR8QL0D7ZQMOXPR9U0XOJEDXF88TFWT6MBRICJUFS6HPFIRBFM65OLHZIXD8HEJQJFTDF8Q8RLMWMLBBJOOYHB3554F7A566AC03055432F8691D7CE08E5</vt:lpwstr>
  </property>
</Properties>
</file>